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9" r:id="rId1"/>
  </p:sldMasterIdLst>
  <p:notesMasterIdLst>
    <p:notesMasterId r:id="rId11"/>
  </p:notesMasterIdLst>
  <p:sldIdLst>
    <p:sldId id="289" r:id="rId2"/>
    <p:sldId id="261" r:id="rId3"/>
    <p:sldId id="269" r:id="rId4"/>
    <p:sldId id="277" r:id="rId5"/>
    <p:sldId id="278" r:id="rId6"/>
    <p:sldId id="286" r:id="rId7"/>
    <p:sldId id="291" r:id="rId8"/>
    <p:sldId id="292" r:id="rId9"/>
    <p:sldId id="262" r:id="rId10"/>
  </p:sldIdLst>
  <p:sldSz cx="9144000" cy="6858000" type="screen4x3"/>
  <p:notesSz cx="6858000" cy="9144000"/>
  <p:embeddedFontLst>
    <p:embeddedFont>
      <p:font typeface="Tahoma" pitchFamily="34" charset="0"/>
      <p:regular r:id="rId12"/>
      <p:bold r:id="rId13"/>
    </p:embeddedFont>
    <p:embeddedFont>
      <p:font typeface="Arabic Typesetting" pitchFamily="66" charset="-78"/>
      <p:regular r:id="rId14"/>
    </p:embeddedFont>
    <p:embeddedFont>
      <p:font typeface="Gill Sans Ultra Bold" pitchFamily="34" charset="0"/>
      <p:regular r:id="rId15"/>
    </p:embeddedFont>
    <p:embeddedFont>
      <p:font typeface="Berlin Sans FB Demi" pitchFamily="34" charset="0"/>
      <p:bold r:id="rId16"/>
    </p:embeddedFont>
    <p:embeddedFont>
      <p:font typeface="Calibri" pitchFamily="34" charset="0"/>
      <p:regular r:id="rId17"/>
      <p:bold r:id="rId18"/>
      <p:italic r:id="rId19"/>
      <p:boldItalic r:id="rId20"/>
    </p:embeddedFont>
    <p:embeddedFont>
      <p:font typeface="Aharoni" pitchFamily="2" charset="-79"/>
      <p:bold r:id="rId21"/>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3399"/>
    <a:srgbClr val="FFFF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15" autoAdjust="0"/>
  </p:normalViewPr>
  <p:slideViewPr>
    <p:cSldViewPr>
      <p:cViewPr varScale="1">
        <p:scale>
          <a:sx n="50" d="100"/>
          <a:sy n="50" d="100"/>
        </p:scale>
        <p:origin x="-7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1CE2F6-A6AA-41E3-A7A7-4FC88C55603E}" type="datetimeFigureOut">
              <a:rPr lang="en-US" smtClean="0"/>
              <a:t>5/31/2013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86394-4BFC-46DF-91BF-31E289387C00}" type="slidenum">
              <a:rPr lang="en-US" smtClean="0"/>
              <a:t>‹#›</a:t>
            </a:fld>
            <a:endParaRPr lang="en-US"/>
          </a:p>
        </p:txBody>
      </p:sp>
    </p:spTree>
    <p:extLst>
      <p:ext uri="{BB962C8B-B14F-4D97-AF65-F5344CB8AC3E}">
        <p14:creationId xmlns:p14="http://schemas.microsoft.com/office/powerpoint/2010/main" val="230242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1</a:t>
            </a:fld>
            <a:endParaRPr lang="en-US"/>
          </a:p>
        </p:txBody>
      </p:sp>
    </p:spTree>
    <p:extLst>
      <p:ext uri="{BB962C8B-B14F-4D97-AF65-F5344CB8AC3E}">
        <p14:creationId xmlns:p14="http://schemas.microsoft.com/office/powerpoint/2010/main" val="419044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lesson</a:t>
            </a:r>
            <a:r>
              <a:rPr lang="en-US" baseline="0" dirty="0" smtClean="0"/>
              <a:t> we looked at two reasons why young people are turned off to the Lord. One was their friendships. We should be warned even as Christians that friendship with the world is enmity with God (Jas. 4:4). The danger of friendships are real. “Choose your friends carefully” is not just a modern man-made adage, but scriptural advice (Prov. 12:26). We also looked at the poor example of parents (the example they set, the words they say about the church, preacher, the emphasis on material things and secular education over biblical education.)</a:t>
            </a:r>
          </a:p>
          <a:p>
            <a:endParaRPr lang="en-US" baseline="0" dirty="0" smtClean="0"/>
          </a:p>
          <a:p>
            <a:r>
              <a:rPr lang="en-US" baseline="0" dirty="0" smtClean="0"/>
              <a:t>Another reason why young people leave the Lord is the image portrayed by the church.</a:t>
            </a:r>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2</a:t>
            </a:fld>
            <a:endParaRPr lang="en-US"/>
          </a:p>
        </p:txBody>
      </p:sp>
    </p:spTree>
    <p:extLst>
      <p:ext uri="{BB962C8B-B14F-4D97-AF65-F5344CB8AC3E}">
        <p14:creationId xmlns:p14="http://schemas.microsoft.com/office/powerpoint/2010/main" val="5169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worship</a:t>
            </a:r>
            <a:r>
              <a:rPr lang="en-US" baseline="0" dirty="0" smtClean="0"/>
              <a:t> just a thing we did or something that we enjoyed to prepare for and talk about?  Is it something we dread and do our time or is it the main event of the week?  Is the church seen through the young people’s eyes as something chaotic, casual or reverent?</a:t>
            </a:r>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3</a:t>
            </a:fld>
            <a:endParaRPr lang="en-US"/>
          </a:p>
        </p:txBody>
      </p:sp>
    </p:spTree>
    <p:extLst>
      <p:ext uri="{BB962C8B-B14F-4D97-AF65-F5344CB8AC3E}">
        <p14:creationId xmlns:p14="http://schemas.microsoft.com/office/powerpoint/2010/main" val="156137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t>
            </a:r>
            <a:r>
              <a:rPr lang="en-US" baseline="0" dirty="0" smtClean="0"/>
              <a:t> see it in action (Rom. 15:14); versus lack of seeing it in action (1 Cor. 6:4, 5, 7, 8)</a:t>
            </a:r>
            <a:endParaRPr lang="en-US" dirty="0" smtClean="0"/>
          </a:p>
          <a:p>
            <a:r>
              <a:rPr lang="en-US" dirty="0" smtClean="0"/>
              <a:t>RE:</a:t>
            </a:r>
            <a:r>
              <a:rPr lang="en-US" baseline="0" dirty="0" smtClean="0"/>
              <a:t> see “conviction” they should see a persuaded people (2 Tim. 1:12, 13); versus lack of conviction (2 Cor. 11:3, 4)</a:t>
            </a:r>
          </a:p>
          <a:p>
            <a:r>
              <a:rPr lang="en-US" baseline="0" dirty="0" smtClean="0"/>
              <a:t>RE: sin is not tolerated (Rev. 2:2; Eph. 5:11); versus tolerating sin (1 Cor. 5:1, 2)</a:t>
            </a:r>
          </a:p>
          <a:p>
            <a:r>
              <a:rPr lang="en-US" baseline="0" dirty="0" smtClean="0"/>
              <a:t>RE: love and respect one another </a:t>
            </a:r>
            <a:r>
              <a:rPr lang="en-US" baseline="0" dirty="0" smtClean="0"/>
              <a:t>(</a:t>
            </a:r>
            <a:r>
              <a:rPr lang="en-US" baseline="0" dirty="0" err="1" smtClean="0"/>
              <a:t>Onesiphorus</a:t>
            </a:r>
            <a:r>
              <a:rPr lang="en-US" baseline="0" dirty="0" smtClean="0"/>
              <a:t> [on’ uh </a:t>
            </a:r>
            <a:r>
              <a:rPr lang="en-US" baseline="0" dirty="0" err="1" smtClean="0"/>
              <a:t>SIF</a:t>
            </a:r>
            <a:r>
              <a:rPr lang="en-US" baseline="0" dirty="0" smtClean="0"/>
              <a:t> uh </a:t>
            </a:r>
            <a:r>
              <a:rPr lang="en-US" baseline="0" dirty="0" err="1" smtClean="0"/>
              <a:t>ruhs</a:t>
            </a:r>
            <a:r>
              <a:rPr lang="en-US" baseline="0" dirty="0" smtClean="0"/>
              <a:t>] 2 </a:t>
            </a:r>
            <a:r>
              <a:rPr lang="en-US" baseline="0" dirty="0" smtClean="0"/>
              <a:t>Tim. 1:16-18; 3 Jn. 5-8); versus (3 Jn. 9, 10)</a:t>
            </a:r>
          </a:p>
          <a:p>
            <a:r>
              <a:rPr lang="en-US" dirty="0" smtClean="0"/>
              <a:t>RE: deep reverence</a:t>
            </a:r>
            <a:r>
              <a:rPr lang="en-US" baseline="0" dirty="0" smtClean="0"/>
              <a:t> for God and word (Acts </a:t>
            </a:r>
            <a:r>
              <a:rPr lang="en-US" baseline="0" dirty="0" smtClean="0"/>
              <a:t>17:11, tremble at His word, Is. 66:5); </a:t>
            </a:r>
            <a:r>
              <a:rPr lang="en-US" baseline="0" dirty="0" smtClean="0"/>
              <a:t>versus (Acts 17:2, 5; Jer. 6:10; 2 Chron. 30:10; 36:16)</a:t>
            </a:r>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4</a:t>
            </a:fld>
            <a:endParaRPr lang="en-US"/>
          </a:p>
        </p:txBody>
      </p:sp>
    </p:spTree>
    <p:extLst>
      <p:ext uri="{BB962C8B-B14F-4D97-AF65-F5344CB8AC3E}">
        <p14:creationId xmlns:p14="http://schemas.microsoft.com/office/powerpoint/2010/main" val="252540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hypocrisy</a:t>
            </a:r>
            <a:r>
              <a:rPr lang="en-US" baseline="0" dirty="0" smtClean="0"/>
              <a:t> in members…what a turn-off it is.</a:t>
            </a:r>
          </a:p>
          <a:p>
            <a:endParaRPr lang="en-US" baseline="0" dirty="0" smtClean="0"/>
          </a:p>
          <a:p>
            <a:r>
              <a:rPr lang="en-US" baseline="0" dirty="0" smtClean="0"/>
              <a:t>Hypocrisy is not a valid reason to not attend, but it is a reason why some choose to not attend. People are great at finding reasons to not attend worship. I wonder if they would apply the same to soap. “</a:t>
            </a:r>
            <a:r>
              <a:rPr lang="en-US" sz="1200" b="0" i="0" kern="1200" dirty="0" smtClean="0">
                <a:solidFill>
                  <a:schemeClr val="tx1"/>
                </a:solidFill>
                <a:effectLst/>
                <a:latin typeface="+mn-lt"/>
                <a:ea typeface="+mn-ea"/>
                <a:cs typeface="+mn-cs"/>
              </a:rPr>
              <a:t>1. I was forced to wash as a child. 2. People who wash are hypocrites – they think they’re cleaner than others. 3. There are so many kinds of soap I could never decide which was right. 4. I used to wash, but it got boring. 5. I only wash on Christmas and Easter. 6. None of my friends wash. 7. I’ll start washing when I’m older. 8. I really don’t have the time. 9. The bathroom isn’t warm enough. 10. People who make soap are only after your money.”</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Eccl. 7:5, “It is better to hear the rebuke of the wise Than for a man to hear the song of fools.” Hearing the song of fools was certainly one of the many reasons why I decided to stop using FB. I grew weary of the hypocrite’s posts… things about love and God, to appear before the folks in one way, and yet, in a complete other way would act like Satan’s step-child and grumble and kick against the word (see Matt. 23:28; Titus 1:16).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Those who I knew were living in sin and promoting error would seek to present a form of godliness to the public’s eye. Such is reprehensible for the wicked to pretend to represent God and His word (Ps. 50:16, 17). Ironically, those who grumble against the word often use flattery to win the hearts of the simpleminded (Jude 14-21). Young people can see through it and some walk away from Christ only knowing that episode of lies and have been given reason to blaspheme (Rom. 2:23, 34).</a:t>
            </a:r>
          </a:p>
          <a:p>
            <a:endParaRPr lang="en-US" baseline="0" dirty="0" smtClean="0"/>
          </a:p>
          <a:p>
            <a:endParaRPr lang="en-US" dirty="0" smtClean="0"/>
          </a:p>
          <a:p>
            <a:r>
              <a:rPr lang="en-US" dirty="0" smtClean="0"/>
              <a:t>“WISHY-WASHY”…Some definitions</a:t>
            </a:r>
          </a:p>
          <a:p>
            <a:endParaRPr lang="en-US" dirty="0" smtClean="0"/>
          </a:p>
          <a:p>
            <a:r>
              <a:rPr lang="en-US" sz="1200" b="1" i="0" kern="1200" dirty="0" smtClean="0">
                <a:solidFill>
                  <a:schemeClr val="tx1"/>
                </a:solidFill>
                <a:effectLst/>
                <a:latin typeface="+mn-lt"/>
                <a:ea typeface="+mn-ea"/>
                <a:cs typeface="+mn-cs"/>
              </a:rPr>
              <a:t>1. </a:t>
            </a:r>
            <a:r>
              <a:rPr lang="en-US" sz="1200" b="0" i="0" kern="1200" dirty="0" smtClean="0">
                <a:solidFill>
                  <a:schemeClr val="tx1"/>
                </a:solidFill>
                <a:effectLst/>
                <a:latin typeface="+mn-lt"/>
                <a:ea typeface="+mn-ea"/>
                <a:cs typeface="+mn-cs"/>
              </a:rPr>
              <a:t>Thin and watery, as tea or soup; insipid.</a:t>
            </a:r>
          </a:p>
          <a:p>
            <a:r>
              <a:rPr lang="en-US" sz="1200" b="1" i="0" kern="12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Lacking in strength of character or purpose; ineffective.</a:t>
            </a:r>
          </a:p>
          <a:p>
            <a:endParaRPr lang="en-US" dirty="0" smtClean="0"/>
          </a:p>
          <a:p>
            <a:r>
              <a:rPr lang="en-US" sz="1200" b="1" i="0"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lacking in substance, force,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etc.</a:t>
            </a:r>
          </a:p>
          <a:p>
            <a:r>
              <a:rPr lang="en-US" sz="1200" b="0" i="0" kern="1200" dirty="0" smtClean="0">
                <a:solidFill>
                  <a:schemeClr val="tx1"/>
                </a:solidFill>
                <a:effectLst/>
                <a:latin typeface="+mn-lt"/>
                <a:ea typeface="+mn-ea"/>
                <a:cs typeface="+mn-cs"/>
              </a:rPr>
              <a:t>4. weak in willpower, courage or vitality</a:t>
            </a:r>
            <a:endParaRPr lang="en-US" dirty="0" smtClean="0"/>
          </a:p>
        </p:txBody>
      </p:sp>
      <p:sp>
        <p:nvSpPr>
          <p:cNvPr id="4" name="Slide Number Placeholder 3"/>
          <p:cNvSpPr>
            <a:spLocks noGrp="1"/>
          </p:cNvSpPr>
          <p:nvPr>
            <p:ph type="sldNum" sz="quarter" idx="10"/>
          </p:nvPr>
        </p:nvSpPr>
        <p:spPr/>
        <p:txBody>
          <a:bodyPr/>
          <a:lstStyle/>
          <a:p>
            <a:fld id="{87486394-4BFC-46DF-91BF-31E289387C00}" type="slidenum">
              <a:rPr lang="en-US" smtClean="0"/>
              <a:t>5</a:t>
            </a:fld>
            <a:endParaRPr lang="en-US"/>
          </a:p>
        </p:txBody>
      </p:sp>
    </p:spTree>
    <p:extLst>
      <p:ext uri="{BB962C8B-B14F-4D97-AF65-F5344CB8AC3E}">
        <p14:creationId xmlns:p14="http://schemas.microsoft.com/office/powerpoint/2010/main" val="2515829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wishy-washy gospel is all about what is not</a:t>
            </a:r>
            <a:r>
              <a:rPr lang="en-US" baseline="0" dirty="0" smtClean="0"/>
              <a:t> said.  Most of what is said, one could not take issue with, but it is what is left out that makes this type of preaching so dangerous. We are not to add or take away from the gospel (Gal. 1:6-8)</a:t>
            </a:r>
          </a:p>
          <a:p>
            <a:endParaRPr lang="en-US" baseline="0" dirty="0" smtClean="0"/>
          </a:p>
          <a:p>
            <a:r>
              <a:rPr lang="en-US" baseline="0" dirty="0" smtClean="0"/>
              <a:t>SIN:  no one likes being told they are sinners so many preachers have abandoned this </a:t>
            </a:r>
            <a:r>
              <a:rPr lang="en-US" baseline="0" dirty="0" smtClean="0"/>
              <a:t>subject. </a:t>
            </a:r>
            <a:r>
              <a:rPr lang="en-US" baseline="0" dirty="0" smtClean="0"/>
              <a:t>It makes people mad and they storm off to another church.  Some say they “love Jesus” but they do not </a:t>
            </a:r>
            <a:r>
              <a:rPr lang="en-US" baseline="0" dirty="0" smtClean="0"/>
              <a:t>say “as </a:t>
            </a:r>
            <a:r>
              <a:rPr lang="en-US" baseline="0" dirty="0" smtClean="0"/>
              <a:t>Jesus said” (cf. Mk. 7:20-23). They don’t speak as early preachers did (see Acts </a:t>
            </a:r>
            <a:r>
              <a:rPr lang="en-US" baseline="0" dirty="0" smtClean="0"/>
              <a:t>2:22, 23</a:t>
            </a:r>
            <a:r>
              <a:rPr lang="en-US" baseline="0" dirty="0" smtClean="0"/>
              <a:t>).  If we only speak of being saved, it begs the question “What exactly are we saved from?”</a:t>
            </a:r>
          </a:p>
          <a:p>
            <a:endParaRPr lang="en-US" baseline="0" dirty="0" smtClean="0"/>
          </a:p>
          <a:p>
            <a:r>
              <a:rPr lang="en-US" baseline="0" dirty="0" smtClean="0"/>
              <a:t>REPENTANCE:  The reality is that we have sinned and God demands repentance for sin (Acts 17:30). God’s grace and love should not be something that causes us to ignore sin, but rather something that motivates us to turn from sin to righteousness </a:t>
            </a:r>
            <a:r>
              <a:rPr lang="en-US" baseline="0" dirty="0" smtClean="0"/>
              <a:t>(1 Cor. 15:3; Titus </a:t>
            </a:r>
            <a:r>
              <a:rPr lang="en-US" baseline="0" dirty="0" smtClean="0"/>
              <a:t>2:11, 12; 2 Pet. 3:9)</a:t>
            </a:r>
          </a:p>
          <a:p>
            <a:endParaRPr lang="en-US" baseline="0" dirty="0" smtClean="0"/>
          </a:p>
          <a:p>
            <a:r>
              <a:rPr lang="en-US" baseline="0" dirty="0" smtClean="0"/>
              <a:t>REBUKE: There is a time to encourage and a time to encourage by rebuking. Rebuke is not a venue of hate, but love (Lev. 19:17). At the same time, only a wise man will likely accept a rebuke (Prov. 15:32; 17:10). The fool will blow up and run away. </a:t>
            </a:r>
          </a:p>
          <a:p>
            <a:endParaRPr lang="en-US" baseline="0" dirty="0" smtClean="0"/>
          </a:p>
          <a:p>
            <a:r>
              <a:rPr lang="en-US" baseline="0" dirty="0" smtClean="0"/>
              <a:t>HELL: It is real (Matt. 23:33</a:t>
            </a:r>
            <a:r>
              <a:rPr lang="en-US" baseline="0" dirty="0" smtClean="0"/>
              <a:t>)! There is a place that depicts the consuming wrath of God.</a:t>
            </a:r>
            <a:endParaRPr lang="en-US" baseline="0" dirty="0" smtClean="0"/>
          </a:p>
          <a:p>
            <a:endParaRPr lang="en-US" dirty="0" smtClean="0"/>
          </a:p>
          <a:p>
            <a:r>
              <a:rPr lang="en-US" dirty="0" smtClean="0"/>
              <a:t>SELF-DENIAL:  Cannot be a disciple without</a:t>
            </a:r>
            <a:r>
              <a:rPr lang="en-US" baseline="0" dirty="0" smtClean="0"/>
              <a:t> it (</a:t>
            </a:r>
            <a:r>
              <a:rPr lang="en-US" baseline="0" dirty="0" err="1" smtClean="0"/>
              <a:t>Lk</a:t>
            </a:r>
            <a:r>
              <a:rPr lang="en-US" baseline="0" dirty="0" smtClean="0"/>
              <a:t> 9:23-25).</a:t>
            </a:r>
          </a:p>
          <a:p>
            <a:endParaRPr lang="en-US" baseline="0" dirty="0" smtClean="0"/>
          </a:p>
          <a:p>
            <a:r>
              <a:rPr lang="en-US" baseline="0" dirty="0" smtClean="0"/>
              <a:t>CONTROVERSY: There are controversial things in the gospel (Jn. 6:60).  Some sayings are hard. We must </a:t>
            </a:r>
            <a:r>
              <a:rPr lang="en-US" baseline="0" dirty="0" smtClean="0"/>
              <a:t>study </a:t>
            </a:r>
            <a:r>
              <a:rPr lang="en-US" baseline="0" dirty="0" smtClean="0"/>
              <a:t>diligently to learn the meaning of them. </a:t>
            </a:r>
          </a:p>
        </p:txBody>
      </p:sp>
      <p:sp>
        <p:nvSpPr>
          <p:cNvPr id="4" name="Slide Number Placeholder 3"/>
          <p:cNvSpPr>
            <a:spLocks noGrp="1"/>
          </p:cNvSpPr>
          <p:nvPr>
            <p:ph type="sldNum" sz="quarter" idx="10"/>
          </p:nvPr>
        </p:nvSpPr>
        <p:spPr/>
        <p:txBody>
          <a:bodyPr/>
          <a:lstStyle/>
          <a:p>
            <a:fld id="{87486394-4BFC-46DF-91BF-31E289387C00}" type="slidenum">
              <a:rPr lang="en-US" smtClean="0"/>
              <a:t>6</a:t>
            </a:fld>
            <a:endParaRPr lang="en-US"/>
          </a:p>
        </p:txBody>
      </p:sp>
    </p:spTree>
    <p:extLst>
      <p:ext uri="{BB962C8B-B14F-4D97-AF65-F5344CB8AC3E}">
        <p14:creationId xmlns:p14="http://schemas.microsoft.com/office/powerpoint/2010/main" val="112570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Young people do not need wishy-washy</a:t>
            </a:r>
            <a:r>
              <a:rPr lang="en-US" baseline="0" dirty="0" smtClean="0"/>
              <a:t> lessons; they do not need a church that is competing with the world to entertain them. What do they need? We don’t need to ask this question in vain. The answer is supplied in the Bible and so it also provides to us what the church needs to be giving due attention to. [Next Chart]</a:t>
            </a:r>
            <a:endParaRPr lang="en-US" dirty="0" smtClean="0"/>
          </a:p>
        </p:txBody>
      </p:sp>
      <p:sp>
        <p:nvSpPr>
          <p:cNvPr id="4" name="Slide Number Placeholder 3"/>
          <p:cNvSpPr>
            <a:spLocks noGrp="1"/>
          </p:cNvSpPr>
          <p:nvPr>
            <p:ph type="sldNum" sz="quarter" idx="10"/>
          </p:nvPr>
        </p:nvSpPr>
        <p:spPr/>
        <p:txBody>
          <a:bodyPr/>
          <a:lstStyle/>
          <a:p>
            <a:fld id="{87486394-4BFC-46DF-91BF-31E289387C0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51582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taking</a:t>
            </a:r>
            <a:r>
              <a:rPr lang="en-US" baseline="0" dirty="0" smtClean="0"/>
              <a:t> heed to the word of God is what cleanses a young person, then what should the church be constantly laboring in? Further recognize and appreciate the relationship that exists between the word of God and God Himself in verse 10.  He says he sought God with his whole heart. He sought who? “I have sought You.” </a:t>
            </a:r>
          </a:p>
          <a:p>
            <a:endParaRPr lang="en-US" baseline="0" dirty="0" smtClean="0"/>
          </a:p>
          <a:p>
            <a:r>
              <a:rPr lang="en-US" baseline="0" dirty="0" smtClean="0"/>
              <a:t>What is the very next breath? “Let me not wander from your commandments!” Likewise, a church which seeks after God and is recognized by God is a church which upholds and maintains the commandments of God. The two are not divorced from each other. In fact the characteristics of one can be applied to the other because the word came from God (see Ps. 19:7-9).</a:t>
            </a:r>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8</a:t>
            </a:fld>
            <a:endParaRPr lang="en-US"/>
          </a:p>
        </p:txBody>
      </p:sp>
    </p:spTree>
    <p:extLst>
      <p:ext uri="{BB962C8B-B14F-4D97-AF65-F5344CB8AC3E}">
        <p14:creationId xmlns:p14="http://schemas.microsoft.com/office/powerpoint/2010/main" val="142662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9</a:t>
            </a:fld>
            <a:endParaRPr lang="en-US"/>
          </a:p>
        </p:txBody>
      </p:sp>
    </p:spTree>
    <p:extLst>
      <p:ext uri="{BB962C8B-B14F-4D97-AF65-F5344CB8AC3E}">
        <p14:creationId xmlns:p14="http://schemas.microsoft.com/office/powerpoint/2010/main" val="215621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56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5604" name="Rectangle 4"/>
          <p:cNvSpPr>
            <a:spLocks noGrp="1" noChangeArrowheads="1"/>
          </p:cNvSpPr>
          <p:nvPr>
            <p:ph type="dt" sz="quarter" idx="2"/>
          </p:nvPr>
        </p:nvSpPr>
        <p:spPr/>
        <p:txBody>
          <a:bodyPr/>
          <a:lstStyle>
            <a:lvl1pPr>
              <a:defRPr/>
            </a:lvl1pPr>
          </a:lstStyle>
          <a:p>
            <a:endParaRPr lang="en-US"/>
          </a:p>
        </p:txBody>
      </p:sp>
      <p:sp>
        <p:nvSpPr>
          <p:cNvPr id="25605" name="Rectangle 5"/>
          <p:cNvSpPr>
            <a:spLocks noGrp="1" noChangeArrowheads="1"/>
          </p:cNvSpPr>
          <p:nvPr>
            <p:ph type="ftr" sz="quarter" idx="3"/>
          </p:nvPr>
        </p:nvSpPr>
        <p:spPr/>
        <p:txBody>
          <a:bodyPr/>
          <a:lstStyle>
            <a:lvl1pPr>
              <a:defRPr/>
            </a:lvl1pPr>
          </a:lstStyle>
          <a:p>
            <a:endParaRPr lang="en-US"/>
          </a:p>
        </p:txBody>
      </p:sp>
      <p:sp>
        <p:nvSpPr>
          <p:cNvPr id="25606" name="Rectangle 6"/>
          <p:cNvSpPr>
            <a:spLocks noGrp="1" noChangeArrowheads="1"/>
          </p:cNvSpPr>
          <p:nvPr>
            <p:ph type="sldNum" sz="quarter" idx="4"/>
          </p:nvPr>
        </p:nvSpPr>
        <p:spPr/>
        <p:txBody>
          <a:bodyPr/>
          <a:lstStyle>
            <a:lvl1pPr>
              <a:defRPr/>
            </a:lvl1pPr>
          </a:lstStyle>
          <a:p>
            <a:fld id="{56F5F319-FEC0-43B6-AB95-C0562D60966F}" type="slidenum">
              <a:rPr lang="en-US"/>
              <a:pPr/>
              <a:t>‹#›</a:t>
            </a:fld>
            <a:endParaRPr lang="en-US"/>
          </a:p>
        </p:txBody>
      </p:sp>
    </p:spTree>
  </p:cSld>
  <p:clrMapOvr>
    <a:masterClrMapping/>
  </p:clrMapOvr>
  <p:transition spd="med">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43850C-2555-4621-B06D-5AF6DF0AFEC8}" type="slidenum">
              <a:rPr lang="en-US"/>
              <a:pPr/>
              <a:t>‹#›</a:t>
            </a:fld>
            <a:endParaRPr lang="en-US"/>
          </a:p>
        </p:txBody>
      </p:sp>
    </p:spTree>
  </p:cSld>
  <p:clrMapOvr>
    <a:masterClrMapping/>
  </p:clrMapOvr>
  <p:transition spd="med">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0E4558-2977-42BA-9F60-0BF939A64FC8}" type="slidenum">
              <a:rPr lang="en-US"/>
              <a:pPr/>
              <a:t>‹#›</a:t>
            </a:fld>
            <a:endParaRPr lang="en-US"/>
          </a:p>
        </p:txBody>
      </p:sp>
    </p:spTree>
  </p:cSld>
  <p:clrMapOvr>
    <a:masterClrMapping/>
  </p:clrMapOvr>
  <p:transition spd="med">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85C0DE-9C75-4B39-B056-87D4801D8442}" type="slidenum">
              <a:rPr lang="en-US"/>
              <a:pPr/>
              <a:t>‹#›</a:t>
            </a:fld>
            <a:endParaRPr lang="en-US"/>
          </a:p>
        </p:txBody>
      </p:sp>
    </p:spTree>
  </p:cSld>
  <p:clrMapOvr>
    <a:masterClrMapping/>
  </p:clrMapOvr>
  <p:transition spd="med">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5E1A46-D58B-4077-8E71-49B02DCC945B}" type="slidenum">
              <a:rPr lang="en-US"/>
              <a:pPr/>
              <a:t>‹#›</a:t>
            </a:fld>
            <a:endParaRPr lang="en-US"/>
          </a:p>
        </p:txBody>
      </p:sp>
    </p:spTree>
  </p:cSld>
  <p:clrMapOvr>
    <a:masterClrMapping/>
  </p:clrMapOvr>
  <p:transition spd="med">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9B9A90-45CA-4B69-9B3E-9560F6993283}" type="slidenum">
              <a:rPr lang="en-US"/>
              <a:pPr/>
              <a:t>‹#›</a:t>
            </a:fld>
            <a:endParaRPr lang="en-US"/>
          </a:p>
        </p:txBody>
      </p:sp>
    </p:spTree>
  </p:cSld>
  <p:clrMapOvr>
    <a:masterClrMapping/>
  </p:clrMapOvr>
  <p:transition spd="med">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1ACB09-0CF2-4416-B793-9F728FEDE9CF}" type="slidenum">
              <a:rPr lang="en-US"/>
              <a:pPr/>
              <a:t>‹#›</a:t>
            </a:fld>
            <a:endParaRPr lang="en-US"/>
          </a:p>
        </p:txBody>
      </p:sp>
    </p:spTree>
  </p:cSld>
  <p:clrMapOvr>
    <a:masterClrMapping/>
  </p:clrMapOvr>
  <p:transition spd="med">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B0189F-7929-4941-95BA-11354C15674A}" type="slidenum">
              <a:rPr lang="en-US"/>
              <a:pPr/>
              <a:t>‹#›</a:t>
            </a:fld>
            <a:endParaRPr lang="en-US"/>
          </a:p>
        </p:txBody>
      </p:sp>
    </p:spTree>
  </p:cSld>
  <p:clrMapOvr>
    <a:masterClrMapping/>
  </p:clrMapOvr>
  <p:transition spd="med">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B859C49-0F40-4EBA-A349-1A1E41CF4C30}" type="slidenum">
              <a:rPr lang="en-US"/>
              <a:pPr/>
              <a:t>‹#›</a:t>
            </a:fld>
            <a:endParaRPr lang="en-US"/>
          </a:p>
        </p:txBody>
      </p:sp>
    </p:spTree>
  </p:cSld>
  <p:clrMapOvr>
    <a:masterClrMapping/>
  </p:clrMapOvr>
  <p:transition spd="med">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19A75E-1986-47B1-97B2-1FCA5B24B544}" type="slidenum">
              <a:rPr lang="en-US"/>
              <a:pPr/>
              <a:t>‹#›</a:t>
            </a:fld>
            <a:endParaRPr lang="en-US"/>
          </a:p>
        </p:txBody>
      </p:sp>
    </p:spTree>
  </p:cSld>
  <p:clrMapOvr>
    <a:masterClrMapping/>
  </p:clrMapOvr>
  <p:transition spd="med">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2BAEE3-EEC6-4AC3-AAF8-23908A3D590A}" type="slidenum">
              <a:rPr lang="en-US"/>
              <a:pPr/>
              <a:t>‹#›</a:t>
            </a:fld>
            <a:endParaRPr lang="en-US"/>
          </a:p>
        </p:txBody>
      </p:sp>
    </p:spTree>
  </p:cSld>
  <p:clrMapOvr>
    <a:masterClrMapping/>
  </p:clrMapOvr>
  <p:transition spd="med">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FE4B85F2-34DE-4802-8807-FFE4582FE9D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med">
    <p:wheel spokes="1"/>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57200" y="1676400"/>
            <a:ext cx="8229600" cy="1828800"/>
          </a:xfrm>
        </p:spPr>
        <p:txBody>
          <a:bodyPr/>
          <a:lstStyle/>
          <a:p>
            <a:r>
              <a:rPr lang="en-US" sz="5400" dirty="0" smtClean="0">
                <a:latin typeface="Aharoni" pitchFamily="2" charset="-79"/>
                <a:cs typeface="Aharoni" pitchFamily="2" charset="-79"/>
              </a:rPr>
              <a:t>Why Do Some Young People </a:t>
            </a:r>
            <a:r>
              <a:rPr lang="en-US" sz="5400" dirty="0" smtClean="0">
                <a:solidFill>
                  <a:srgbClr val="FFC000"/>
                </a:solidFill>
                <a:latin typeface="Aharoni" pitchFamily="2" charset="-79"/>
                <a:cs typeface="Aharoni" pitchFamily="2" charset="-79"/>
              </a:rPr>
              <a:t>Leave</a:t>
            </a:r>
            <a:r>
              <a:rPr lang="en-US" sz="5400" dirty="0" smtClean="0">
                <a:latin typeface="Aharoni" pitchFamily="2" charset="-79"/>
                <a:cs typeface="Aharoni" pitchFamily="2" charset="-79"/>
              </a:rPr>
              <a:t> The Lord?</a:t>
            </a:r>
            <a:endParaRPr lang="en-US" sz="5400" dirty="0">
              <a:latin typeface="Aharoni" pitchFamily="2" charset="-79"/>
              <a:cs typeface="Aharoni" pitchFamily="2" charset="-79"/>
            </a:endParaRPr>
          </a:p>
        </p:txBody>
      </p:sp>
      <p:sp>
        <p:nvSpPr>
          <p:cNvPr id="3" name="Subtitle 2"/>
          <p:cNvSpPr>
            <a:spLocks noGrp="1"/>
          </p:cNvSpPr>
          <p:nvPr>
            <p:ph type="subTitle" sz="quarter" idx="1"/>
          </p:nvPr>
        </p:nvSpPr>
        <p:spPr/>
        <p:txBody>
          <a:bodyPr/>
          <a:lstStyle/>
          <a:p>
            <a:r>
              <a:rPr lang="en-US" dirty="0" smtClean="0"/>
              <a:t>Some Stay; Some Stray</a:t>
            </a:r>
            <a:endParaRPr lang="en-US" dirty="0"/>
          </a:p>
        </p:txBody>
      </p:sp>
      <p:sp>
        <p:nvSpPr>
          <p:cNvPr id="4" name="TextBox 3"/>
          <p:cNvSpPr txBox="1"/>
          <p:nvPr/>
        </p:nvSpPr>
        <p:spPr>
          <a:xfrm>
            <a:off x="1290330" y="6400800"/>
            <a:ext cx="6558270" cy="369332"/>
          </a:xfrm>
          <a:prstGeom prst="rect">
            <a:avLst/>
          </a:prstGeom>
          <a:noFill/>
        </p:spPr>
        <p:txBody>
          <a:bodyPr wrap="none" rtlCol="0">
            <a:spAutoFit/>
          </a:bodyPr>
          <a:lstStyle/>
          <a:p>
            <a:r>
              <a:rPr lang="en-US" i="1" dirty="0" smtClean="0"/>
              <a:t>All verses are from the New King James Version unless noted.</a:t>
            </a:r>
            <a:endParaRPr lang="en-US" i="1" dirty="0"/>
          </a:p>
        </p:txBody>
      </p:sp>
      <p:sp>
        <p:nvSpPr>
          <p:cNvPr id="5" name="TextBox 4"/>
          <p:cNvSpPr txBox="1"/>
          <p:nvPr/>
        </p:nvSpPr>
        <p:spPr>
          <a:xfrm>
            <a:off x="457200" y="381000"/>
            <a:ext cx="800219" cy="369332"/>
          </a:xfrm>
          <a:prstGeom prst="rect">
            <a:avLst/>
          </a:prstGeom>
          <a:noFill/>
        </p:spPr>
        <p:txBody>
          <a:bodyPr wrap="none" rtlCol="0">
            <a:spAutoFit/>
          </a:bodyPr>
          <a:lstStyle/>
          <a:p>
            <a:r>
              <a:rPr lang="en-US" dirty="0" smtClean="0"/>
              <a:t>Part 3</a:t>
            </a:r>
            <a:endParaRPr lang="en-US" dirty="0"/>
          </a:p>
        </p:txBody>
      </p:sp>
    </p:spTree>
    <p:extLst>
      <p:ext uri="{BB962C8B-B14F-4D97-AF65-F5344CB8AC3E}">
        <p14:creationId xmlns:p14="http://schemas.microsoft.com/office/powerpoint/2010/main" val="757883992"/>
      </p:ext>
    </p:extLst>
  </p:cSld>
  <p:clrMapOvr>
    <a:masterClrMapping/>
  </p:clrMapOvr>
  <p:transition spd="med">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609600" y="533400"/>
            <a:ext cx="8153400" cy="11763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chemeClr val="bg2"/>
                </a:solidFill>
                <a:effectLst>
                  <a:outerShdw dist="45791" dir="2021404" algn="ctr" rotWithShape="0">
                    <a:srgbClr val="B2B2B2">
                      <a:alpha val="80000"/>
                    </a:srgbClr>
                  </a:outerShdw>
                </a:effectLst>
                <a:latin typeface="Times New Roman"/>
                <a:cs typeface="Times New Roman"/>
              </a:rPr>
              <a:t>Why Are We Losing Our Young People</a:t>
            </a:r>
          </a:p>
        </p:txBody>
      </p:sp>
      <p:sp>
        <p:nvSpPr>
          <p:cNvPr id="29699" name="AutoShape 3"/>
          <p:cNvSpPr>
            <a:spLocks noChangeArrowheads="1"/>
          </p:cNvSpPr>
          <p:nvPr/>
        </p:nvSpPr>
        <p:spPr bwMode="auto">
          <a:xfrm>
            <a:off x="609600" y="2209800"/>
            <a:ext cx="7924800" cy="533400"/>
          </a:xfrm>
          <a:prstGeom prst="roundRect">
            <a:avLst>
              <a:gd name="adj" fmla="val 50000"/>
            </a:avLst>
          </a:prstGeom>
          <a:solidFill>
            <a:schemeClr val="accent3"/>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 Bad Influence – of their Friends</a:t>
            </a:r>
          </a:p>
        </p:txBody>
      </p:sp>
      <p:sp>
        <p:nvSpPr>
          <p:cNvPr id="29700" name="AutoShape 4"/>
          <p:cNvSpPr>
            <a:spLocks noChangeArrowheads="1"/>
          </p:cNvSpPr>
          <p:nvPr/>
        </p:nvSpPr>
        <p:spPr bwMode="auto">
          <a:xfrm>
            <a:off x="609600" y="2971800"/>
            <a:ext cx="7924800" cy="533400"/>
          </a:xfrm>
          <a:prstGeom prst="roundRect">
            <a:avLst>
              <a:gd name="adj" fmla="val 50000"/>
            </a:avLst>
          </a:prstGeom>
          <a:solidFill>
            <a:schemeClr val="accent3"/>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 Poor Example – of their Parents</a:t>
            </a:r>
          </a:p>
        </p:txBody>
      </p:sp>
      <p:sp>
        <p:nvSpPr>
          <p:cNvPr id="29701" name="AutoShape 5"/>
          <p:cNvSpPr>
            <a:spLocks noChangeArrowheads="1"/>
          </p:cNvSpPr>
          <p:nvPr/>
        </p:nvSpPr>
        <p:spPr bwMode="auto">
          <a:xfrm>
            <a:off x="609600" y="37338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III. Weak Image – of the Church</a:t>
            </a:r>
          </a:p>
        </p:txBody>
      </p:sp>
    </p:spTree>
  </p:cSld>
  <p:clrMapOvr>
    <a:masterClrMapping/>
  </p:clrMapOvr>
  <p:transition spd="med">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AutoShape 4"/>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III. Weak Image – of the Church</a:t>
            </a:r>
          </a:p>
        </p:txBody>
      </p:sp>
      <p:pic>
        <p:nvPicPr>
          <p:cNvPr id="38918" name="Picture 6" descr="j0088944"/>
          <p:cNvPicPr>
            <a:picLocks noChangeAspect="1" noChangeArrowheads="1"/>
          </p:cNvPicPr>
          <p:nvPr/>
        </p:nvPicPr>
        <p:blipFill>
          <a:blip r:embed="rId3" cstate="print"/>
          <a:srcRect/>
          <a:stretch>
            <a:fillRect/>
          </a:stretch>
        </p:blipFill>
        <p:spPr bwMode="auto">
          <a:xfrm>
            <a:off x="7173913" y="1162050"/>
            <a:ext cx="2046287" cy="2495550"/>
          </a:xfrm>
          <a:prstGeom prst="rect">
            <a:avLst/>
          </a:prstGeom>
          <a:noFill/>
        </p:spPr>
      </p:pic>
      <p:pic>
        <p:nvPicPr>
          <p:cNvPr id="38919" name="Picture 7" descr="j0137763"/>
          <p:cNvPicPr>
            <a:picLocks noChangeAspect="1" noChangeArrowheads="1"/>
          </p:cNvPicPr>
          <p:nvPr/>
        </p:nvPicPr>
        <p:blipFill>
          <a:blip r:embed="rId4" cstate="print"/>
          <a:srcRect/>
          <a:stretch>
            <a:fillRect/>
          </a:stretch>
        </p:blipFill>
        <p:spPr bwMode="auto">
          <a:xfrm>
            <a:off x="228600" y="1219200"/>
            <a:ext cx="1336675" cy="2362200"/>
          </a:xfrm>
          <a:prstGeom prst="rect">
            <a:avLst/>
          </a:prstGeom>
          <a:noFill/>
        </p:spPr>
      </p:pic>
      <p:sp>
        <p:nvSpPr>
          <p:cNvPr id="38920" name="Text Box 8"/>
          <p:cNvSpPr txBox="1">
            <a:spLocks noChangeArrowheads="1"/>
          </p:cNvSpPr>
          <p:nvPr/>
        </p:nvSpPr>
        <p:spPr bwMode="auto">
          <a:xfrm>
            <a:off x="1752600" y="1447800"/>
            <a:ext cx="5410200" cy="2677656"/>
          </a:xfrm>
          <a:prstGeom prst="rect">
            <a:avLst/>
          </a:prstGeom>
          <a:noFill/>
          <a:ln w="9525">
            <a:noFill/>
            <a:miter lim="800000"/>
            <a:headEnd/>
            <a:tailEnd/>
          </a:ln>
          <a:effectLst/>
        </p:spPr>
        <p:txBody>
          <a:bodyPr>
            <a:spAutoFit/>
          </a:bodyPr>
          <a:lstStyle/>
          <a:p>
            <a:pPr algn="ctr">
              <a:spcBef>
                <a:spcPct val="50000"/>
              </a:spcBef>
            </a:pPr>
            <a:r>
              <a:rPr lang="en-US" sz="2800" b="1" dirty="0" smtClean="0">
                <a:effectLst>
                  <a:outerShdw blurRad="38100" dist="38100" dir="2700000" algn="tl">
                    <a:srgbClr val="000000"/>
                  </a:outerShdw>
                </a:effectLst>
                <a:latin typeface="Times New Roman" pitchFamily="18" charset="0"/>
              </a:rPr>
              <a:t>Your children will form a firm image of the church and of Christianity by age 20</a:t>
            </a:r>
          </a:p>
          <a:p>
            <a:pPr algn="ctr">
              <a:spcBef>
                <a:spcPct val="50000"/>
              </a:spcBef>
            </a:pPr>
            <a:endParaRPr lang="en-US" sz="2800" b="1" dirty="0">
              <a:effectLst>
                <a:outerShdw blurRad="38100" dist="38100" dir="2700000" algn="tl">
                  <a:srgbClr val="000000"/>
                </a:outerShdw>
              </a:effectLst>
              <a:latin typeface="Times New Roman" pitchFamily="18" charset="0"/>
            </a:endParaRPr>
          </a:p>
          <a:p>
            <a:pPr algn="ctr">
              <a:spcBef>
                <a:spcPct val="50000"/>
              </a:spcBef>
            </a:pPr>
            <a:r>
              <a:rPr lang="en-US" sz="2800" b="1" dirty="0" smtClean="0">
                <a:effectLst>
                  <a:outerShdw blurRad="38100" dist="38100" dir="2700000" algn="tl">
                    <a:srgbClr val="000000"/>
                  </a:outerShdw>
                </a:effectLst>
                <a:latin typeface="Times New Roman" pitchFamily="18" charset="0"/>
              </a:rPr>
              <a:t>What image are they forming?</a:t>
            </a:r>
            <a:endParaRPr lang="en-US" sz="2800" b="1" dirty="0">
              <a:effectLst>
                <a:outerShdw blurRad="38100" dist="38100" dir="2700000" algn="tl">
                  <a:srgbClr val="000000"/>
                </a:outerShdw>
              </a:effectLst>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III. Weak Image – of the Church</a:t>
            </a:r>
          </a:p>
        </p:txBody>
      </p:sp>
      <p:sp>
        <p:nvSpPr>
          <p:cNvPr id="47107" name="Text Box 3"/>
          <p:cNvSpPr txBox="1">
            <a:spLocks noChangeArrowheads="1"/>
          </p:cNvSpPr>
          <p:nvPr/>
        </p:nvSpPr>
        <p:spPr bwMode="auto">
          <a:xfrm>
            <a:off x="533400" y="1379538"/>
            <a:ext cx="7130478" cy="1212640"/>
          </a:xfrm>
          <a:prstGeom prst="rect">
            <a:avLst/>
          </a:prstGeom>
          <a:noFill/>
          <a:ln w="9525">
            <a:noFill/>
            <a:miter lim="800000"/>
            <a:headEnd/>
            <a:tailEnd/>
          </a:ln>
          <a:effectLst/>
        </p:spPr>
        <p:txBody>
          <a:bodyPr wrap="none">
            <a:spAutoFit/>
          </a:bodyPr>
          <a:lstStyle/>
          <a:p>
            <a:pPr defTabSz="396875">
              <a:lnSpc>
                <a:spcPct val="130000"/>
              </a:lnSpc>
            </a:pPr>
            <a:r>
              <a:rPr lang="en-US" sz="2800" b="1" dirty="0">
                <a:effectLst>
                  <a:outerShdw blurRad="38100" dist="38100" dir="2700000" algn="tl">
                    <a:srgbClr val="000000"/>
                  </a:outerShdw>
                </a:effectLst>
              </a:rPr>
              <a:t>A. </a:t>
            </a:r>
            <a:r>
              <a:rPr lang="en-US" sz="2800" b="1" u="sng" dirty="0">
                <a:solidFill>
                  <a:srgbClr val="FFFF66"/>
                </a:solidFill>
                <a:effectLst>
                  <a:outerShdw blurRad="38100" dist="38100" dir="2700000" algn="tl">
                    <a:srgbClr val="000000"/>
                  </a:outerShdw>
                </a:effectLst>
              </a:rPr>
              <a:t>Strong / Impressive Image Is Powerful</a:t>
            </a:r>
          </a:p>
          <a:p>
            <a:pPr defTabSz="396875">
              <a:lnSpc>
                <a:spcPct val="130000"/>
              </a:lnSpc>
            </a:pPr>
            <a:endParaRPr lang="en-US" sz="2800" dirty="0">
              <a:effectLst>
                <a:outerShdw blurRad="38100" dist="38100" dir="2700000" algn="tl">
                  <a:srgbClr val="000000"/>
                </a:outerShdw>
              </a:effectLst>
            </a:endParaRPr>
          </a:p>
        </p:txBody>
      </p:sp>
      <p:sp>
        <p:nvSpPr>
          <p:cNvPr id="3" name="Content Placeholder 2"/>
          <p:cNvSpPr>
            <a:spLocks noGrp="1"/>
          </p:cNvSpPr>
          <p:nvPr>
            <p:ph idx="1"/>
          </p:nvPr>
        </p:nvSpPr>
        <p:spPr>
          <a:xfrm>
            <a:off x="624840" y="2133600"/>
            <a:ext cx="5013960" cy="4572000"/>
          </a:xfrm>
        </p:spPr>
        <p:style>
          <a:lnRef idx="3">
            <a:schemeClr val="lt1"/>
          </a:lnRef>
          <a:fillRef idx="1">
            <a:schemeClr val="accent6"/>
          </a:fillRef>
          <a:effectRef idx="1">
            <a:schemeClr val="accent6"/>
          </a:effectRef>
          <a:fontRef idx="minor">
            <a:schemeClr val="lt1"/>
          </a:fontRef>
        </p:style>
        <p:txBody>
          <a:bodyPr>
            <a:normAutofit/>
          </a:bodyPr>
          <a:lstStyle/>
          <a:p>
            <a:pPr defTabSz="396875">
              <a:lnSpc>
                <a:spcPct val="130000"/>
              </a:lnSpc>
              <a:spcBef>
                <a:spcPts val="0"/>
              </a:spcBef>
            </a:pPr>
            <a:r>
              <a:rPr lang="en-US" sz="2600" dirty="0" smtClean="0"/>
              <a:t>The Bible: learn, understand, apply</a:t>
            </a:r>
            <a:endParaRPr lang="en-US" sz="2600" dirty="0"/>
          </a:p>
          <a:p>
            <a:pPr lvl="1" defTabSz="396875">
              <a:lnSpc>
                <a:spcPct val="130000"/>
              </a:lnSpc>
              <a:spcBef>
                <a:spcPts val="0"/>
              </a:spcBef>
            </a:pPr>
            <a:r>
              <a:rPr lang="en-US" dirty="0"/>
              <a:t>	</a:t>
            </a:r>
            <a:r>
              <a:rPr lang="en-US" sz="2400" dirty="0"/>
              <a:t>See it in action in </a:t>
            </a:r>
            <a:r>
              <a:rPr lang="en-US" sz="2400" dirty="0" smtClean="0"/>
              <a:t>others</a:t>
            </a:r>
          </a:p>
          <a:p>
            <a:pPr lvl="1" defTabSz="396875">
              <a:lnSpc>
                <a:spcPct val="130000"/>
              </a:lnSpc>
              <a:spcBef>
                <a:spcPts val="0"/>
              </a:spcBef>
            </a:pPr>
            <a:r>
              <a:rPr lang="en-US" sz="2400" dirty="0" smtClean="0"/>
              <a:t>See </a:t>
            </a:r>
            <a:r>
              <a:rPr lang="en-US" sz="2400" dirty="0" smtClean="0"/>
              <a:t>confidence &amp; </a:t>
            </a:r>
            <a:r>
              <a:rPr lang="en-US" sz="2400" dirty="0" smtClean="0"/>
              <a:t>strength</a:t>
            </a:r>
          </a:p>
          <a:p>
            <a:pPr lvl="1" defTabSz="396875">
              <a:lnSpc>
                <a:spcPct val="130000"/>
              </a:lnSpc>
              <a:spcBef>
                <a:spcPts val="0"/>
              </a:spcBef>
            </a:pPr>
            <a:r>
              <a:rPr lang="en-US" sz="2400" dirty="0" smtClean="0"/>
              <a:t>Know </a:t>
            </a:r>
            <a:r>
              <a:rPr lang="en-US" sz="2400" dirty="0"/>
              <a:t>that sin is not </a:t>
            </a:r>
            <a:r>
              <a:rPr lang="en-US" sz="2400" dirty="0" smtClean="0"/>
              <a:t>tolerated</a:t>
            </a:r>
          </a:p>
          <a:p>
            <a:pPr lvl="1" defTabSz="396875">
              <a:lnSpc>
                <a:spcPct val="130000"/>
              </a:lnSpc>
              <a:spcBef>
                <a:spcPts val="0"/>
              </a:spcBef>
            </a:pPr>
            <a:r>
              <a:rPr lang="en-US" sz="2400" dirty="0" smtClean="0"/>
              <a:t>See </a:t>
            </a:r>
            <a:r>
              <a:rPr lang="en-US" sz="2400" dirty="0"/>
              <a:t>people who love and respect one </a:t>
            </a:r>
            <a:r>
              <a:rPr lang="en-US" sz="2400" dirty="0" smtClean="0"/>
              <a:t>another</a:t>
            </a:r>
          </a:p>
          <a:p>
            <a:pPr lvl="1" defTabSz="396875">
              <a:lnSpc>
                <a:spcPct val="130000"/>
              </a:lnSpc>
              <a:spcBef>
                <a:spcPts val="0"/>
              </a:spcBef>
            </a:pPr>
            <a:r>
              <a:rPr lang="en-US" sz="2400" dirty="0" smtClean="0"/>
              <a:t>See </a:t>
            </a:r>
            <a:r>
              <a:rPr lang="en-US" sz="2400" dirty="0"/>
              <a:t>a deep reverence for God and the </a:t>
            </a:r>
            <a:r>
              <a:rPr lang="en-US" sz="2400" dirty="0" smtClean="0"/>
              <a:t>Word</a:t>
            </a:r>
            <a:endParaRPr lang="en-US" sz="2400" dirty="0"/>
          </a:p>
        </p:txBody>
      </p:sp>
      <p:sp>
        <p:nvSpPr>
          <p:cNvPr id="4" name="TextBox 3"/>
          <p:cNvSpPr txBox="1"/>
          <p:nvPr/>
        </p:nvSpPr>
        <p:spPr>
          <a:xfrm>
            <a:off x="5836920" y="3276600"/>
            <a:ext cx="2773680" cy="400110"/>
          </a:xfrm>
          <a:prstGeom prst="rect">
            <a:avLst/>
          </a:prstGeom>
          <a:solidFill>
            <a:srgbClr val="00B050"/>
          </a:solidFill>
          <a:effectLst>
            <a:glow rad="63500">
              <a:schemeClr val="accent3">
                <a:satMod val="175000"/>
                <a:alpha val="40000"/>
              </a:schemeClr>
            </a:glow>
          </a:effectLst>
        </p:spPr>
        <p:txBody>
          <a:bodyPr wrap="square" rtlCol="0">
            <a:spAutoFit/>
          </a:bodyPr>
          <a:lstStyle/>
          <a:p>
            <a:r>
              <a:rPr lang="en-US" sz="2000" dirty="0" smtClean="0"/>
              <a:t>Rom. 15:14</a:t>
            </a:r>
            <a:endParaRPr lang="en-US" sz="2000" dirty="0"/>
          </a:p>
        </p:txBody>
      </p:sp>
      <p:sp>
        <p:nvSpPr>
          <p:cNvPr id="7" name="TextBox 6"/>
          <p:cNvSpPr txBox="1"/>
          <p:nvPr/>
        </p:nvSpPr>
        <p:spPr>
          <a:xfrm>
            <a:off x="5867400" y="3790890"/>
            <a:ext cx="2773680" cy="400110"/>
          </a:xfrm>
          <a:prstGeom prst="rect">
            <a:avLst/>
          </a:prstGeom>
          <a:solidFill>
            <a:srgbClr val="00B050"/>
          </a:solidFill>
          <a:effectLst>
            <a:glow rad="63500">
              <a:schemeClr val="accent3">
                <a:satMod val="175000"/>
                <a:alpha val="40000"/>
              </a:schemeClr>
            </a:glow>
          </a:effectLst>
        </p:spPr>
        <p:txBody>
          <a:bodyPr wrap="square" rtlCol="0">
            <a:spAutoFit/>
          </a:bodyPr>
          <a:lstStyle/>
          <a:p>
            <a:r>
              <a:rPr lang="en-US" sz="2000" dirty="0" smtClean="0"/>
              <a:t>2 Tim. 1:12, 13</a:t>
            </a:r>
            <a:endParaRPr lang="en-US" sz="2000" dirty="0"/>
          </a:p>
        </p:txBody>
      </p:sp>
      <p:sp>
        <p:nvSpPr>
          <p:cNvPr id="8" name="TextBox 7"/>
          <p:cNvSpPr txBox="1"/>
          <p:nvPr/>
        </p:nvSpPr>
        <p:spPr>
          <a:xfrm>
            <a:off x="5867400" y="4324290"/>
            <a:ext cx="2773680" cy="400110"/>
          </a:xfrm>
          <a:prstGeom prst="rect">
            <a:avLst/>
          </a:prstGeom>
          <a:solidFill>
            <a:srgbClr val="00B050"/>
          </a:solidFill>
          <a:effectLst>
            <a:glow rad="63500">
              <a:schemeClr val="accent3">
                <a:satMod val="175000"/>
                <a:alpha val="40000"/>
              </a:schemeClr>
            </a:glow>
          </a:effectLst>
        </p:spPr>
        <p:txBody>
          <a:bodyPr wrap="square" rtlCol="0">
            <a:spAutoFit/>
          </a:bodyPr>
          <a:lstStyle/>
          <a:p>
            <a:r>
              <a:rPr lang="en-US" sz="2000" dirty="0" smtClean="0"/>
              <a:t>Rev. 2:2; Eph. 5:11</a:t>
            </a:r>
            <a:endParaRPr lang="en-US" sz="2000" dirty="0"/>
          </a:p>
        </p:txBody>
      </p:sp>
      <p:sp>
        <p:nvSpPr>
          <p:cNvPr id="9" name="TextBox 8"/>
          <p:cNvSpPr txBox="1"/>
          <p:nvPr/>
        </p:nvSpPr>
        <p:spPr>
          <a:xfrm>
            <a:off x="5867400" y="4857690"/>
            <a:ext cx="2971800" cy="400110"/>
          </a:xfrm>
          <a:prstGeom prst="rect">
            <a:avLst/>
          </a:prstGeom>
          <a:solidFill>
            <a:srgbClr val="00B050"/>
          </a:solidFill>
          <a:effectLst>
            <a:glow rad="63500">
              <a:schemeClr val="accent3">
                <a:satMod val="175000"/>
                <a:alpha val="40000"/>
              </a:schemeClr>
            </a:glow>
          </a:effectLst>
        </p:spPr>
        <p:txBody>
          <a:bodyPr wrap="square" rtlCol="0">
            <a:spAutoFit/>
          </a:bodyPr>
          <a:lstStyle/>
          <a:p>
            <a:r>
              <a:rPr lang="en-US" sz="2000" dirty="0" smtClean="0"/>
              <a:t>2 Tim. 1:16-18; 3 Jn. 5-8</a:t>
            </a:r>
            <a:endParaRPr lang="en-US" sz="2000" dirty="0"/>
          </a:p>
        </p:txBody>
      </p:sp>
      <p:sp>
        <p:nvSpPr>
          <p:cNvPr id="10" name="TextBox 9"/>
          <p:cNvSpPr txBox="1"/>
          <p:nvPr/>
        </p:nvSpPr>
        <p:spPr>
          <a:xfrm>
            <a:off x="5867400" y="5695890"/>
            <a:ext cx="2773680" cy="400110"/>
          </a:xfrm>
          <a:prstGeom prst="rect">
            <a:avLst/>
          </a:prstGeom>
          <a:solidFill>
            <a:srgbClr val="00B050"/>
          </a:solidFill>
          <a:effectLst>
            <a:glow rad="63500">
              <a:schemeClr val="accent3">
                <a:satMod val="175000"/>
                <a:alpha val="40000"/>
              </a:schemeClr>
            </a:glow>
          </a:effectLst>
        </p:spPr>
        <p:txBody>
          <a:bodyPr wrap="square" rtlCol="0">
            <a:spAutoFit/>
          </a:bodyPr>
          <a:lstStyle/>
          <a:p>
            <a:r>
              <a:rPr lang="en-US" sz="2000" dirty="0" smtClean="0"/>
              <a:t>Acts 17:11</a:t>
            </a:r>
            <a:endParaRPr lang="en-US" sz="2000" dirty="0"/>
          </a:p>
        </p:txBody>
      </p:sp>
      <p:sp>
        <p:nvSpPr>
          <p:cNvPr id="11" name="TextBox 10"/>
          <p:cNvSpPr txBox="1"/>
          <p:nvPr/>
        </p:nvSpPr>
        <p:spPr>
          <a:xfrm>
            <a:off x="5836920" y="3276600"/>
            <a:ext cx="2773680" cy="400110"/>
          </a:xfrm>
          <a:prstGeom prst="rect">
            <a:avLst/>
          </a:prstGeom>
          <a:solidFill>
            <a:srgbClr val="C00000"/>
          </a:solidFill>
          <a:effectLst>
            <a:glow rad="63500">
              <a:schemeClr val="accent3">
                <a:satMod val="175000"/>
                <a:alpha val="40000"/>
              </a:schemeClr>
            </a:glow>
          </a:effectLst>
        </p:spPr>
        <p:txBody>
          <a:bodyPr wrap="square" rtlCol="0">
            <a:spAutoFit/>
          </a:bodyPr>
          <a:lstStyle/>
          <a:p>
            <a:r>
              <a:rPr lang="en-US" sz="2000" dirty="0" smtClean="0"/>
              <a:t>1 Cor. 6:4, 5, 7, 8</a:t>
            </a:r>
            <a:endParaRPr lang="en-US" sz="2000" dirty="0"/>
          </a:p>
        </p:txBody>
      </p:sp>
      <p:sp>
        <p:nvSpPr>
          <p:cNvPr id="12" name="TextBox 11"/>
          <p:cNvSpPr txBox="1"/>
          <p:nvPr/>
        </p:nvSpPr>
        <p:spPr>
          <a:xfrm>
            <a:off x="5867400" y="3790890"/>
            <a:ext cx="2773680" cy="400110"/>
          </a:xfrm>
          <a:prstGeom prst="rect">
            <a:avLst/>
          </a:prstGeom>
          <a:solidFill>
            <a:srgbClr val="C00000"/>
          </a:solidFill>
          <a:effectLst>
            <a:glow rad="63500">
              <a:schemeClr val="accent3">
                <a:satMod val="175000"/>
                <a:alpha val="40000"/>
              </a:schemeClr>
            </a:glow>
          </a:effectLst>
        </p:spPr>
        <p:txBody>
          <a:bodyPr wrap="square" rtlCol="0">
            <a:spAutoFit/>
          </a:bodyPr>
          <a:lstStyle/>
          <a:p>
            <a:r>
              <a:rPr lang="en-US" sz="2000" dirty="0" smtClean="0"/>
              <a:t>2 Cor. 11:3, 4</a:t>
            </a:r>
            <a:endParaRPr lang="en-US" sz="2000" dirty="0"/>
          </a:p>
        </p:txBody>
      </p:sp>
      <p:sp>
        <p:nvSpPr>
          <p:cNvPr id="13" name="TextBox 12"/>
          <p:cNvSpPr txBox="1"/>
          <p:nvPr/>
        </p:nvSpPr>
        <p:spPr>
          <a:xfrm>
            <a:off x="5867400" y="4324290"/>
            <a:ext cx="2773680" cy="400110"/>
          </a:xfrm>
          <a:prstGeom prst="rect">
            <a:avLst/>
          </a:prstGeom>
          <a:solidFill>
            <a:srgbClr val="C00000"/>
          </a:solidFill>
          <a:effectLst>
            <a:glow rad="63500">
              <a:schemeClr val="accent3">
                <a:satMod val="175000"/>
                <a:alpha val="40000"/>
              </a:schemeClr>
            </a:glow>
          </a:effectLst>
        </p:spPr>
        <p:txBody>
          <a:bodyPr wrap="square" rtlCol="0">
            <a:spAutoFit/>
          </a:bodyPr>
          <a:lstStyle/>
          <a:p>
            <a:r>
              <a:rPr lang="en-US" sz="2000" dirty="0" smtClean="0"/>
              <a:t>1 Cor. 5:1, 2</a:t>
            </a:r>
            <a:endParaRPr lang="en-US" sz="2000" dirty="0"/>
          </a:p>
        </p:txBody>
      </p:sp>
      <p:sp>
        <p:nvSpPr>
          <p:cNvPr id="14" name="TextBox 13"/>
          <p:cNvSpPr txBox="1"/>
          <p:nvPr/>
        </p:nvSpPr>
        <p:spPr>
          <a:xfrm>
            <a:off x="5867400" y="4857690"/>
            <a:ext cx="2971800" cy="400110"/>
          </a:xfrm>
          <a:prstGeom prst="rect">
            <a:avLst/>
          </a:prstGeom>
          <a:solidFill>
            <a:srgbClr val="C00000"/>
          </a:solidFill>
          <a:effectLst>
            <a:glow rad="63500">
              <a:schemeClr val="accent3">
                <a:satMod val="175000"/>
                <a:alpha val="40000"/>
              </a:schemeClr>
            </a:glow>
          </a:effectLst>
        </p:spPr>
        <p:txBody>
          <a:bodyPr wrap="square" rtlCol="0">
            <a:spAutoFit/>
          </a:bodyPr>
          <a:lstStyle/>
          <a:p>
            <a:r>
              <a:rPr lang="en-US" sz="2000" dirty="0" smtClean="0"/>
              <a:t>3 Jn. 9, 10</a:t>
            </a:r>
            <a:endParaRPr lang="en-US" sz="2000" dirty="0"/>
          </a:p>
        </p:txBody>
      </p:sp>
      <p:sp>
        <p:nvSpPr>
          <p:cNvPr id="15" name="TextBox 14"/>
          <p:cNvSpPr txBox="1"/>
          <p:nvPr/>
        </p:nvSpPr>
        <p:spPr>
          <a:xfrm>
            <a:off x="5867400" y="5695890"/>
            <a:ext cx="2773680" cy="400110"/>
          </a:xfrm>
          <a:prstGeom prst="rect">
            <a:avLst/>
          </a:prstGeom>
          <a:solidFill>
            <a:srgbClr val="C00000"/>
          </a:solidFill>
          <a:effectLst>
            <a:glow rad="63500">
              <a:schemeClr val="accent3">
                <a:satMod val="175000"/>
                <a:alpha val="40000"/>
              </a:schemeClr>
            </a:glow>
          </a:effectLst>
        </p:spPr>
        <p:txBody>
          <a:bodyPr wrap="square" rtlCol="0">
            <a:spAutoFit/>
          </a:bodyPr>
          <a:lstStyle/>
          <a:p>
            <a:r>
              <a:rPr lang="en-US" sz="2000" dirty="0" smtClean="0"/>
              <a:t>Acts 17:2, 5; Jer. 6:10</a:t>
            </a:r>
            <a:endParaRPr lang="en-US" sz="2000" dirty="0"/>
          </a:p>
        </p:txBody>
      </p:sp>
      <p:pic>
        <p:nvPicPr>
          <p:cNvPr id="1029" name="Picture 5" descr="C:\Users\Steven\AppData\Local\Microsoft\Windows\Temporary Internet Files\Content.IE5\7Y72QTNV\MC9003896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5660" y="1907743"/>
            <a:ext cx="1826057" cy="1368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grpId="1" nodeType="clickEffect">
                                  <p:stCondLst>
                                    <p:cond delay="0"/>
                                  </p:stCondLst>
                                  <p:childTnLst>
                                    <p:animEffect transition="out" filter="barn(inVertical)">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6" presetClass="exit" presetSubtype="21" fill="hold" grpId="1" nodeType="withEffect">
                                  <p:stCondLst>
                                    <p:cond delay="0"/>
                                  </p:stCondLst>
                                  <p:childTnLst>
                                    <p:animEffect transition="out" filter="barn(inVertic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500"/>
                                        <p:tgtEl>
                                          <p:spTgt spid="3">
                                            <p:txEl>
                                              <p:pRg st="2" end="2"/>
                                            </p:txEl>
                                          </p:spTgt>
                                        </p:tgtEl>
                                      </p:cBhvr>
                                    </p:animEffect>
                                  </p:childTnLst>
                                </p:cTn>
                              </p:par>
                            </p:childTnLst>
                          </p:cTn>
                        </p:par>
                        <p:par>
                          <p:cTn id="37" fill="hold">
                            <p:stCondLst>
                              <p:cond delay="1000"/>
                            </p:stCondLst>
                            <p:childTnLst>
                              <p:par>
                                <p:cTn id="38" presetID="16" presetClass="entr" presetSubtype="37"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xit" presetSubtype="21" fill="hold" grpId="1" nodeType="clickEffect">
                                  <p:stCondLst>
                                    <p:cond delay="0"/>
                                  </p:stCondLst>
                                  <p:childTnLst>
                                    <p:animEffect transition="out" filter="barn(inVertical)">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16" presetClass="exit" presetSubtype="21" fill="hold" grpId="1" nodeType="withEffect">
                                  <p:stCondLst>
                                    <p:cond delay="0"/>
                                  </p:stCondLst>
                                  <p:childTnLst>
                                    <p:animEffect transition="out" filter="barn(inVertical)">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500"/>
                                        <p:tgtEl>
                                          <p:spTgt spid="3">
                                            <p:txEl>
                                              <p:pRg st="3" end="3"/>
                                            </p:txEl>
                                          </p:spTgt>
                                        </p:tgtEl>
                                      </p:cBhvr>
                                    </p:animEffect>
                                  </p:childTnLst>
                                </p:cTn>
                              </p:par>
                            </p:childTnLst>
                          </p:cTn>
                        </p:par>
                        <p:par>
                          <p:cTn id="58" fill="hold">
                            <p:stCondLst>
                              <p:cond delay="1000"/>
                            </p:stCondLst>
                            <p:childTnLst>
                              <p:par>
                                <p:cTn id="59" presetID="16" presetClass="entr" presetSubtype="37"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arn(outVertical)">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arn(inVertical)">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xit" presetSubtype="21" fill="hold" grpId="1" nodeType="clickEffect">
                                  <p:stCondLst>
                                    <p:cond delay="0"/>
                                  </p:stCondLst>
                                  <p:childTnLst>
                                    <p:animEffect transition="out" filter="barn(inVertical)">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16" presetClass="exit" presetSubtype="21" fill="hold" grpId="1" nodeType="withEffect">
                                  <p:stCondLst>
                                    <p:cond delay="0"/>
                                  </p:stCondLst>
                                  <p:childTnLst>
                                    <p:animEffect transition="out" filter="barn(inVertical)">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3">
                                            <p:txEl>
                                              <p:pRg st="4" end="4"/>
                                            </p:txEl>
                                          </p:spTgt>
                                        </p:tgtEl>
                                        <p:attrNameLst>
                                          <p:attrName>style.visibility</p:attrName>
                                        </p:attrNameLst>
                                      </p:cBhvr>
                                      <p:to>
                                        <p:strVal val="visible"/>
                                      </p:to>
                                    </p:set>
                                    <p:animEffect transition="in" filter="fade">
                                      <p:cBhvr>
                                        <p:cTn id="78" dur="500"/>
                                        <p:tgtEl>
                                          <p:spTgt spid="3">
                                            <p:txEl>
                                              <p:pRg st="4" end="4"/>
                                            </p:txEl>
                                          </p:spTgt>
                                        </p:tgtEl>
                                      </p:cBhvr>
                                    </p:animEffect>
                                  </p:childTnLst>
                                </p:cTn>
                              </p:par>
                            </p:childTnLst>
                          </p:cTn>
                        </p:par>
                        <p:par>
                          <p:cTn id="79" fill="hold">
                            <p:stCondLst>
                              <p:cond delay="1000"/>
                            </p:stCondLst>
                            <p:childTnLst>
                              <p:par>
                                <p:cTn id="80" presetID="16" presetClass="entr" presetSubtype="37"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barn(outVertical)">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barn(inVertical)">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xit" presetSubtype="21" fill="hold" grpId="1" nodeType="clickEffect">
                                  <p:stCondLst>
                                    <p:cond delay="0"/>
                                  </p:stCondLst>
                                  <p:childTnLst>
                                    <p:animEffect transition="out" filter="barn(inVertical)">
                                      <p:cBhvr>
                                        <p:cTn id="91" dur="500"/>
                                        <p:tgtEl>
                                          <p:spTgt spid="9"/>
                                        </p:tgtEl>
                                      </p:cBhvr>
                                    </p:animEffect>
                                    <p:set>
                                      <p:cBhvr>
                                        <p:cTn id="92" dur="1" fill="hold">
                                          <p:stCondLst>
                                            <p:cond delay="499"/>
                                          </p:stCondLst>
                                        </p:cTn>
                                        <p:tgtEl>
                                          <p:spTgt spid="9"/>
                                        </p:tgtEl>
                                        <p:attrNameLst>
                                          <p:attrName>style.visibility</p:attrName>
                                        </p:attrNameLst>
                                      </p:cBhvr>
                                      <p:to>
                                        <p:strVal val="hidden"/>
                                      </p:to>
                                    </p:set>
                                  </p:childTnLst>
                                </p:cTn>
                              </p:par>
                              <p:par>
                                <p:cTn id="93" presetID="16" presetClass="exit" presetSubtype="21" fill="hold" grpId="1" nodeType="withEffect">
                                  <p:stCondLst>
                                    <p:cond delay="0"/>
                                  </p:stCondLst>
                                  <p:childTnLst>
                                    <p:animEffect transition="out" filter="barn(inVertical)">
                                      <p:cBhvr>
                                        <p:cTn id="94" dur="500"/>
                                        <p:tgtEl>
                                          <p:spTgt spid="14"/>
                                        </p:tgtEl>
                                      </p:cBhvr>
                                    </p:animEffect>
                                    <p:set>
                                      <p:cBhvr>
                                        <p:cTn id="95" dur="1" fill="hold">
                                          <p:stCondLst>
                                            <p:cond delay="499"/>
                                          </p:stCondLst>
                                        </p:cTn>
                                        <p:tgtEl>
                                          <p:spTgt spid="14"/>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3">
                                            <p:txEl>
                                              <p:pRg st="5" end="5"/>
                                            </p:txEl>
                                          </p:spTgt>
                                        </p:tgtEl>
                                        <p:attrNameLst>
                                          <p:attrName>style.visibility</p:attrName>
                                        </p:attrNameLst>
                                      </p:cBhvr>
                                      <p:to>
                                        <p:strVal val="visible"/>
                                      </p:to>
                                    </p:set>
                                    <p:animEffect transition="in" filter="fade">
                                      <p:cBhvr>
                                        <p:cTn id="99" dur="500"/>
                                        <p:tgtEl>
                                          <p:spTgt spid="3">
                                            <p:txEl>
                                              <p:pRg st="5" end="5"/>
                                            </p:txEl>
                                          </p:spTgt>
                                        </p:tgtEl>
                                      </p:cBhvr>
                                    </p:animEffect>
                                  </p:childTnLst>
                                </p:cTn>
                              </p:par>
                            </p:childTnLst>
                          </p:cTn>
                        </p:par>
                        <p:par>
                          <p:cTn id="100" fill="hold">
                            <p:stCondLst>
                              <p:cond delay="1000"/>
                            </p:stCondLst>
                            <p:childTnLst>
                              <p:par>
                                <p:cTn id="101" presetID="16" presetClass="entr" presetSubtype="37"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barn(outVertical)">
                                      <p:cBhvr>
                                        <p:cTn id="103" dur="500"/>
                                        <p:tgtEl>
                                          <p:spTgt spid="10"/>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barn(inVertical)">
                                      <p:cBhvr>
                                        <p:cTn id="10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4" grpId="1" animBg="1"/>
      <p:bldP spid="7" grpId="0" animBg="1"/>
      <p:bldP spid="7" grpId="1" animBg="1"/>
      <p:bldP spid="8" grpId="0" animBg="1"/>
      <p:bldP spid="8" grpId="1" animBg="1"/>
      <p:bldP spid="9" grpId="0" animBg="1"/>
      <p:bldP spid="9" grpId="1" animBg="1"/>
      <p:bldP spid="10" grpId="0" animBg="1"/>
      <p:bldP spid="11" grpId="0" animBg="1"/>
      <p:bldP spid="11" grpId="1" animBg="1"/>
      <p:bldP spid="12" grpId="0" animBg="1"/>
      <p:bldP spid="12" grpId="1" animBg="1"/>
      <p:bldP spid="13" grpId="0" animBg="1"/>
      <p:bldP spid="13" grpId="1" animBg="1"/>
      <p:bldP spid="14" grpId="0" animBg="1"/>
      <p:bldP spid="14" grpId="1"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III. Weak Image – of the Church</a:t>
            </a:r>
          </a:p>
        </p:txBody>
      </p:sp>
      <p:sp>
        <p:nvSpPr>
          <p:cNvPr id="48131" name="Text Box 3"/>
          <p:cNvSpPr txBox="1">
            <a:spLocks noChangeArrowheads="1"/>
          </p:cNvSpPr>
          <p:nvPr/>
        </p:nvSpPr>
        <p:spPr bwMode="auto">
          <a:xfrm>
            <a:off x="533400" y="1379538"/>
            <a:ext cx="8039573" cy="4573560"/>
          </a:xfrm>
          <a:prstGeom prst="rect">
            <a:avLst/>
          </a:prstGeom>
          <a:noFill/>
          <a:ln w="9525">
            <a:noFill/>
            <a:miter lim="800000"/>
            <a:headEnd/>
            <a:tailEnd/>
          </a:ln>
          <a:effectLst/>
        </p:spPr>
        <p:txBody>
          <a:bodyPr wrap="none">
            <a:spAutoFit/>
          </a:bodyPr>
          <a:lstStyle/>
          <a:p>
            <a:pPr defTabSz="396875">
              <a:lnSpc>
                <a:spcPct val="130000"/>
              </a:lnSpc>
            </a:pPr>
            <a:r>
              <a:rPr lang="en-US" sz="2800" b="1" dirty="0">
                <a:effectLst>
                  <a:outerShdw blurRad="38100" dist="38100" dir="2700000" algn="tl">
                    <a:srgbClr val="000000"/>
                  </a:outerShdw>
                </a:effectLst>
              </a:rPr>
              <a:t>A. </a:t>
            </a:r>
            <a:r>
              <a:rPr lang="en-US" sz="2800" b="1" u="sng" dirty="0">
                <a:solidFill>
                  <a:srgbClr val="FFFF66"/>
                </a:solidFill>
                <a:effectLst>
                  <a:outerShdw blurRad="38100" dist="38100" dir="2700000" algn="tl">
                    <a:srgbClr val="000000"/>
                  </a:outerShdw>
                </a:effectLst>
              </a:rPr>
              <a:t>Strong / Impressive Image Is Powerful</a:t>
            </a:r>
          </a:p>
          <a:p>
            <a:pPr defTabSz="396875">
              <a:lnSpc>
                <a:spcPct val="130000"/>
              </a:lnSpc>
            </a:pPr>
            <a:r>
              <a:rPr lang="en-US" sz="2800" b="1" dirty="0">
                <a:effectLst>
                  <a:outerShdw blurRad="38100" dist="38100" dir="2700000" algn="tl">
                    <a:srgbClr val="000000"/>
                  </a:outerShdw>
                </a:effectLst>
              </a:rPr>
              <a:t>B.</a:t>
            </a:r>
            <a:r>
              <a:rPr lang="en-US" sz="2800" b="1" dirty="0">
                <a:solidFill>
                  <a:srgbClr val="FFFF66"/>
                </a:solidFill>
                <a:effectLst>
                  <a:outerShdw blurRad="38100" dist="38100" dir="2700000" algn="tl">
                    <a:srgbClr val="000000"/>
                  </a:outerShdw>
                </a:effectLst>
              </a:rPr>
              <a:t> </a:t>
            </a:r>
            <a:r>
              <a:rPr lang="en-US" sz="2800" b="1" u="sng" dirty="0">
                <a:solidFill>
                  <a:srgbClr val="FFFF66"/>
                </a:solidFill>
                <a:effectLst>
                  <a:outerShdw blurRad="38100" dist="38100" dir="2700000" algn="tl">
                    <a:srgbClr val="000000"/>
                  </a:outerShdw>
                </a:effectLst>
              </a:rPr>
              <a:t>Weak Image Too Many Young People See</a:t>
            </a:r>
          </a:p>
          <a:p>
            <a:pPr defTabSz="396875">
              <a:lnSpc>
                <a:spcPct val="130000"/>
              </a:lnSpc>
            </a:pPr>
            <a:r>
              <a:rPr lang="en-US" sz="2800" dirty="0">
                <a:effectLst>
                  <a:outerShdw blurRad="38100" dist="38100" dir="2700000" algn="tl">
                    <a:srgbClr val="000000"/>
                  </a:outerShdw>
                </a:effectLst>
              </a:rPr>
              <a:t>	1. Preaching weak or hard to follow</a:t>
            </a:r>
          </a:p>
          <a:p>
            <a:pPr defTabSz="396875">
              <a:lnSpc>
                <a:spcPct val="130000"/>
              </a:lnSpc>
            </a:pPr>
            <a:r>
              <a:rPr lang="en-US" sz="2800" dirty="0">
                <a:effectLst>
                  <a:outerShdw blurRad="38100" dist="38100" dir="2700000" algn="tl">
                    <a:srgbClr val="000000"/>
                  </a:outerShdw>
                </a:effectLst>
              </a:rPr>
              <a:t>	2. Teaching in classes – unprepared / “no clue”</a:t>
            </a:r>
          </a:p>
          <a:p>
            <a:pPr defTabSz="396875">
              <a:lnSpc>
                <a:spcPct val="130000"/>
              </a:lnSpc>
            </a:pPr>
            <a:r>
              <a:rPr lang="en-US" sz="2800" dirty="0">
                <a:effectLst>
                  <a:outerShdw blurRad="38100" dist="38100" dir="2700000" algn="tl">
                    <a:srgbClr val="000000"/>
                  </a:outerShdw>
                </a:effectLst>
              </a:rPr>
              <a:t>	3. See hypocrisy in the members</a:t>
            </a:r>
          </a:p>
          <a:p>
            <a:pPr defTabSz="396875">
              <a:lnSpc>
                <a:spcPct val="130000"/>
              </a:lnSpc>
            </a:pPr>
            <a:r>
              <a:rPr lang="en-US" sz="2800" dirty="0">
                <a:effectLst>
                  <a:outerShdw blurRad="38100" dist="38100" dir="2700000" algn="tl">
                    <a:srgbClr val="000000"/>
                  </a:outerShdw>
                </a:effectLst>
              </a:rPr>
              <a:t>	4. Hear grumbling about one </a:t>
            </a:r>
            <a:r>
              <a:rPr lang="en-US" sz="2800" dirty="0" smtClean="0">
                <a:effectLst>
                  <a:outerShdw blurRad="38100" dist="38100" dir="2700000" algn="tl">
                    <a:srgbClr val="000000"/>
                  </a:outerShdw>
                </a:effectLst>
              </a:rPr>
              <a:t>another</a:t>
            </a:r>
          </a:p>
          <a:p>
            <a:pPr defTabSz="396875">
              <a:lnSpc>
                <a:spcPct val="130000"/>
              </a:lnSpc>
            </a:pPr>
            <a:r>
              <a:rPr lang="en-US" sz="2800" dirty="0">
                <a:effectLst>
                  <a:outerShdw blurRad="38100" dist="38100" dir="2700000" algn="tl">
                    <a:srgbClr val="000000"/>
                  </a:outerShdw>
                </a:effectLst>
              </a:rPr>
              <a:t>	</a:t>
            </a:r>
            <a:r>
              <a:rPr lang="en-US" sz="2800" dirty="0" smtClean="0">
                <a:effectLst>
                  <a:outerShdw blurRad="38100" dist="38100" dir="2700000" algn="tl">
                    <a:srgbClr val="000000"/>
                  </a:outerShdw>
                </a:effectLst>
              </a:rPr>
              <a:t>5. 	Weak attendance of members</a:t>
            </a:r>
          </a:p>
          <a:p>
            <a:pPr defTabSz="396875">
              <a:lnSpc>
                <a:spcPct val="130000"/>
              </a:lnSpc>
            </a:pPr>
            <a:r>
              <a:rPr lang="en-US" sz="2800" dirty="0">
                <a:effectLst>
                  <a:outerShdw blurRad="38100" dist="38100" dir="2700000" algn="tl">
                    <a:srgbClr val="000000"/>
                  </a:outerShdw>
                </a:effectLst>
              </a:rPr>
              <a:t>	6</a:t>
            </a:r>
            <a:r>
              <a:rPr lang="en-US" sz="2800" dirty="0" smtClean="0">
                <a:effectLst>
                  <a:outerShdw blurRad="38100" dist="38100" dir="2700000" algn="tl">
                    <a:srgbClr val="000000"/>
                  </a:outerShdw>
                </a:effectLst>
              </a:rPr>
              <a:t>. Wishy-washy gospel</a:t>
            </a:r>
            <a:endParaRPr lang="en-US" sz="2800" dirty="0">
              <a:effectLst>
                <a:outerShdw blurRad="38100" dist="38100" dir="2700000" algn="tl">
                  <a:srgbClr val="000000"/>
                </a:outerShdw>
              </a:effectLst>
            </a:endParaRPr>
          </a:p>
        </p:txBody>
      </p:sp>
      <p:sp>
        <p:nvSpPr>
          <p:cNvPr id="48132" name="Text Box 4"/>
          <p:cNvSpPr txBox="1">
            <a:spLocks noChangeArrowheads="1"/>
          </p:cNvSpPr>
          <p:nvPr/>
        </p:nvSpPr>
        <p:spPr bwMode="auto">
          <a:xfrm>
            <a:off x="990600" y="5888037"/>
            <a:ext cx="7164388" cy="588963"/>
          </a:xfrm>
          <a:prstGeom prst="rect">
            <a:avLst/>
          </a:prstGeom>
          <a:solidFill>
            <a:schemeClr val="tx1"/>
          </a:solidFill>
          <a:ln w="9525">
            <a:solidFill>
              <a:schemeClr val="bg2"/>
            </a:solidFill>
            <a:miter lim="800000"/>
            <a:headEnd/>
            <a:tailEnd/>
          </a:ln>
          <a:effectLst/>
        </p:spPr>
        <p:txBody>
          <a:bodyPr wrap="none">
            <a:spAutoFit/>
          </a:bodyPr>
          <a:lstStyle/>
          <a:p>
            <a:r>
              <a:rPr lang="en-US" sz="3200" i="1" dirty="0">
                <a:solidFill>
                  <a:schemeClr val="bg2"/>
                </a:solidFill>
                <a:latin typeface="Berlin Sans FB Demi" pitchFamily="34" charset="0"/>
              </a:rPr>
              <a:t>What Kind Of Image Would This Give?</a:t>
            </a: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anim calcmode="lin" valueType="num">
                                      <p:cBhvr additive="base">
                                        <p:cTn id="7" dur="500" fill="hold"/>
                                        <p:tgtEl>
                                          <p:spTgt spid="48131">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8131">
                                            <p:txEl>
                                              <p:pRg st="3" end="3"/>
                                            </p:txEl>
                                          </p:spTgt>
                                        </p:tgtEl>
                                        <p:attrNameLst>
                                          <p:attrName>style.visibility</p:attrName>
                                        </p:attrNameLst>
                                      </p:cBhvr>
                                      <p:to>
                                        <p:strVal val="visible"/>
                                      </p:to>
                                    </p:set>
                                    <p:anim calcmode="lin" valueType="num">
                                      <p:cBhvr additive="base">
                                        <p:cTn id="13" dur="500" fill="hold"/>
                                        <p:tgtEl>
                                          <p:spTgt spid="48131">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anim calcmode="lin" valueType="num">
                                      <p:cBhvr additive="base">
                                        <p:cTn id="19" dur="500" fill="hold"/>
                                        <p:tgtEl>
                                          <p:spTgt spid="4813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8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8131">
                                            <p:txEl>
                                              <p:pRg st="5" end="5"/>
                                            </p:txEl>
                                          </p:spTgt>
                                        </p:tgtEl>
                                        <p:attrNameLst>
                                          <p:attrName>style.visibility</p:attrName>
                                        </p:attrNameLst>
                                      </p:cBhvr>
                                      <p:to>
                                        <p:strVal val="visible"/>
                                      </p:to>
                                    </p:set>
                                    <p:anim calcmode="lin" valueType="num">
                                      <p:cBhvr additive="base">
                                        <p:cTn id="25" dur="500" fill="hold"/>
                                        <p:tgtEl>
                                          <p:spTgt spid="48131">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81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anim calcmode="lin" valueType="num">
                                      <p:cBhvr additive="base">
                                        <p:cTn id="31" dur="500" fill="hold"/>
                                        <p:tgtEl>
                                          <p:spTgt spid="48131">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81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48131">
                                            <p:txEl>
                                              <p:pRg st="7" end="7"/>
                                            </p:txEl>
                                          </p:spTgt>
                                        </p:tgtEl>
                                        <p:attrNameLst>
                                          <p:attrName>style.visibility</p:attrName>
                                        </p:attrNameLst>
                                      </p:cBhvr>
                                      <p:to>
                                        <p:strVal val="visible"/>
                                      </p:to>
                                    </p:set>
                                    <p:anim calcmode="lin" valueType="num">
                                      <p:cBhvr additive="base">
                                        <p:cTn id="37" dur="500" fill="hold"/>
                                        <p:tgtEl>
                                          <p:spTgt spid="48131">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81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48132"/>
                                        </p:tgtEl>
                                        <p:attrNameLst>
                                          <p:attrName>style.visibility</p:attrName>
                                        </p:attrNameLst>
                                      </p:cBhvr>
                                      <p:to>
                                        <p:strVal val="visible"/>
                                      </p:to>
                                    </p:set>
                                    <p:anim calcmode="lin" valueType="num">
                                      <p:cBhvr>
                                        <p:cTn id="43" dur="500" fill="hold"/>
                                        <p:tgtEl>
                                          <p:spTgt spid="48132"/>
                                        </p:tgtEl>
                                        <p:attrNameLst>
                                          <p:attrName>ppt_w</p:attrName>
                                        </p:attrNameLst>
                                      </p:cBhvr>
                                      <p:tavLst>
                                        <p:tav tm="0">
                                          <p:val>
                                            <p:strVal val="#ppt_w*0.05"/>
                                          </p:val>
                                        </p:tav>
                                        <p:tav tm="100000">
                                          <p:val>
                                            <p:strVal val="#ppt_w"/>
                                          </p:val>
                                        </p:tav>
                                      </p:tavLst>
                                    </p:anim>
                                    <p:anim calcmode="lin" valueType="num">
                                      <p:cBhvr>
                                        <p:cTn id="44" dur="500" fill="hold"/>
                                        <p:tgtEl>
                                          <p:spTgt spid="48132"/>
                                        </p:tgtEl>
                                        <p:attrNameLst>
                                          <p:attrName>ppt_h</p:attrName>
                                        </p:attrNameLst>
                                      </p:cBhvr>
                                      <p:tavLst>
                                        <p:tav tm="0">
                                          <p:val>
                                            <p:strVal val="#ppt_h"/>
                                          </p:val>
                                        </p:tav>
                                        <p:tav tm="100000">
                                          <p:val>
                                            <p:strVal val="#ppt_h"/>
                                          </p:val>
                                        </p:tav>
                                      </p:tavLst>
                                    </p:anim>
                                    <p:anim calcmode="lin" valueType="num">
                                      <p:cBhvr>
                                        <p:cTn id="45" dur="500" fill="hold"/>
                                        <p:tgtEl>
                                          <p:spTgt spid="48132"/>
                                        </p:tgtEl>
                                        <p:attrNameLst>
                                          <p:attrName>ppt_x</p:attrName>
                                        </p:attrNameLst>
                                      </p:cBhvr>
                                      <p:tavLst>
                                        <p:tav tm="0">
                                          <p:val>
                                            <p:strVal val="#ppt_x-.2"/>
                                          </p:val>
                                        </p:tav>
                                        <p:tav tm="100000">
                                          <p:val>
                                            <p:strVal val="#ppt_x"/>
                                          </p:val>
                                        </p:tav>
                                      </p:tavLst>
                                    </p:anim>
                                    <p:anim calcmode="lin" valueType="num">
                                      <p:cBhvr>
                                        <p:cTn id="46" dur="500" fill="hold"/>
                                        <p:tgtEl>
                                          <p:spTgt spid="48132"/>
                                        </p:tgtEl>
                                        <p:attrNameLst>
                                          <p:attrName>ppt_y</p:attrName>
                                        </p:attrNameLst>
                                      </p:cBhvr>
                                      <p:tavLst>
                                        <p:tav tm="0">
                                          <p:val>
                                            <p:strVal val="#ppt_y"/>
                                          </p:val>
                                        </p:tav>
                                        <p:tav tm="100000">
                                          <p:val>
                                            <p:strVal val="#ppt_y"/>
                                          </p:val>
                                        </p:tav>
                                      </p:tavLst>
                                    </p:anim>
                                    <p:animEffect transition="in" filter="fade">
                                      <p:cBhvr>
                                        <p:cTn id="4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P spid="481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4705667" y="1465005"/>
            <a:ext cx="4057333" cy="5410201"/>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C00000"/>
              </a:solidFill>
              <a:effectLst/>
              <a:latin typeface="Arial" charset="0"/>
            </a:endParaRPr>
          </a:p>
        </p:txBody>
      </p:sp>
      <p:sp>
        <p:nvSpPr>
          <p:cNvPr id="2" name="Title 1"/>
          <p:cNvSpPr>
            <a:spLocks noGrp="1"/>
          </p:cNvSpPr>
          <p:nvPr>
            <p:ph type="title"/>
          </p:nvPr>
        </p:nvSpPr>
        <p:spPr>
          <a:xfrm>
            <a:off x="457200" y="228600"/>
            <a:ext cx="8229600" cy="1084005"/>
          </a:xfrm>
        </p:spPr>
        <p:txBody>
          <a:bodyPr/>
          <a:lstStyle/>
          <a:p>
            <a:pPr algn="r"/>
            <a:r>
              <a:rPr lang="en-US" sz="4000" spc="300" dirty="0" smtClean="0"/>
              <a:t>What Is </a:t>
            </a:r>
            <a:r>
              <a:rPr lang="en-US" sz="4000" b="1" spc="3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Missing </a:t>
            </a:r>
            <a:r>
              <a:rPr lang="en-US" sz="4000" spc="300" dirty="0" smtClean="0"/>
              <a:t>in the</a:t>
            </a:r>
            <a:r>
              <a:rPr lang="en-US" sz="4000" dirty="0" smtClean="0"/>
              <a:t/>
            </a:r>
            <a:br>
              <a:rPr lang="en-US" sz="4000" dirty="0" smtClean="0"/>
            </a:br>
            <a:r>
              <a:rPr lang="en-US" sz="4000" dirty="0" smtClean="0"/>
              <a:t>“Wishy-Washy Gospel”</a:t>
            </a:r>
            <a:endParaRPr lang="en-US" sz="4000" dirty="0"/>
          </a:p>
        </p:txBody>
      </p:sp>
      <p:pic>
        <p:nvPicPr>
          <p:cNvPr id="3074" name="Picture 2" descr="C:\Users\Steven\AppData\Local\Microsoft\Windows\Temporary Internet Files\Content.IE5\8YBVI8X6\MC910216992[1].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56" b="99556" l="0" r="82000">
                        <a14:foregroundMark x1="79000" y1="96000" x2="24667" y2="97889"/>
                        <a14:foregroundMark x1="51667" y1="96000" x2="51000" y2="61667"/>
                        <a14:foregroundMark x1="54556" y1="65444" x2="74556" y2="75000"/>
                        <a14:foregroundMark x1="74556" y1="75556" x2="72778" y2="96556"/>
                        <a14:foregroundMark x1="57000" y1="93556" x2="52556" y2="75000"/>
                        <a14:foregroundMark x1="73889" y1="81333" x2="73889" y2="81333"/>
                        <a14:foregroundMark x1="73889" y1="81333" x2="54778" y2="81333"/>
                        <a14:foregroundMark x1="54778" y1="81333" x2="69667" y2="94667"/>
                        <a14:foregroundMark x1="64556" y1="68222" x2="72556" y2="50778"/>
                        <a14:foregroundMark x1="63444" y1="72556" x2="63667" y2="81333"/>
                        <a14:foregroundMark x1="59889" y1="66333" x2="53444" y2="51000"/>
                        <a14:foregroundMark x1="55000" y1="54889" x2="47333" y2="57000"/>
                        <a14:foregroundMark x1="58333" y1="60889" x2="73000" y2="49889"/>
                        <a14:foregroundMark x1="66111" y1="64333" x2="76333" y2="70111"/>
                        <a14:foregroundMark x1="46889" y1="74444" x2="38667" y2="58333"/>
                        <a14:foregroundMark x1="38667" y1="58333" x2="49111" y2="51333"/>
                        <a14:foregroundMark x1="39778" y1="59444" x2="27556" y2="67889"/>
                        <a14:foregroundMark x1="27556" y1="67889" x2="23111" y2="58667"/>
                        <a14:foregroundMark x1="23111" y1="58667" x2="33556" y2="54000"/>
                        <a14:foregroundMark x1="29778" y1="55111" x2="27778" y2="49333"/>
                        <a14:foregroundMark x1="30000" y1="66556" x2="28444" y2="75778"/>
                        <a14:foregroundMark x1="50556" y1="60333" x2="57222" y2="61667"/>
                        <a14:foregroundMark x1="60333" y1="55889" x2="62111" y2="32778"/>
                        <a14:foregroundMark x1="62111" y1="32778" x2="75222" y2="26222"/>
                        <a14:foregroundMark x1="75444" y1="26222" x2="69667" y2="49667"/>
                        <a14:foregroundMark x1="60556" y1="41778" x2="42667" y2="36889"/>
                        <a14:foregroundMark x1="51667" y1="38444" x2="58111" y2="22444"/>
                        <a14:foregroundMark x1="64556" y1="23222" x2="50778" y2="1667"/>
                        <a14:foregroundMark x1="53667" y1="6000" x2="53889" y2="24556"/>
                        <a14:foregroundMark x1="63222" y1="31444" x2="59000" y2="24889"/>
                        <a14:foregroundMark x1="61444" y1="17778" x2="82111" y2="12556"/>
                        <a14:foregroundMark x1="66556" y1="15333" x2="58778" y2="556"/>
                        <a14:foregroundMark x1="42222" y1="11000" x2="30889" y2="11778"/>
                        <a14:foregroundMark x1="36222" y1="11000" x2="36000" y2="32222"/>
                        <a14:foregroundMark x1="36667" y1="10444" x2="36222" y2="1111"/>
                        <a14:foregroundMark x1="16889" y1="37889" x2="1111" y2="36556"/>
                        <a14:foregroundMark x1="9111" y1="36556" x2="11333" y2="57556"/>
                        <a14:foregroundMark x1="8444" y1="36556" x2="24444" y2="26444"/>
                        <a14:foregroundMark x1="34222" y1="96556" x2="34889" y2="70111"/>
                        <a14:foregroundMark x1="17556" y1="85667" x2="10667" y2="69333"/>
                        <a14:foregroundMark x1="16000" y1="81000" x2="222" y2="87556"/>
                        <a14:foregroundMark x1="4222" y1="85111" x2="14444" y2="99556"/>
                        <a14:backgroundMark x1="72556" y1="37111" x2="68111" y2="36333"/>
                        <a14:backgroundMark x1="71667" y1="38222" x2="75000" y2="33889"/>
                        <a14:backgroundMark x1="73667" y1="87000" x2="67889" y2="88111"/>
                        <a14:backgroundMark x1="75889" y1="87333" x2="71222" y2="90222"/>
                        <a14:backgroundMark x1="36889" y1="57000" x2="36889" y2="57000"/>
                        <a14:backgroundMark x1="36889" y1="57000" x2="37556" y2="32778"/>
                        <a14:backgroundMark x1="67667" y1="60333" x2="73889" y2="61333"/>
                      </a14:backgroundRemoval>
                    </a14:imgEffect>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rot="10800000">
            <a:off x="2133600" y="1465006"/>
            <a:ext cx="66294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64791" y="5939135"/>
            <a:ext cx="784189" cy="461665"/>
          </a:xfrm>
          <a:prstGeom prst="rect">
            <a:avLst/>
          </a:prstGeom>
          <a:noFill/>
        </p:spPr>
        <p:txBody>
          <a:bodyPr wrap="none" rtlCol="0">
            <a:spAutoFit/>
          </a:bodyPr>
          <a:lstStyle/>
          <a:p>
            <a:r>
              <a:rPr lang="en-US" sz="2400" b="1" dirty="0" smtClean="0">
                <a:ln>
                  <a:solidFill>
                    <a:srgbClr val="C00000"/>
                  </a:solidFill>
                </a:ln>
                <a:noFill/>
                <a:latin typeface="Gill Sans Ultra Bold" pitchFamily="34" charset="0"/>
              </a:rPr>
              <a:t>Sin</a:t>
            </a:r>
            <a:endParaRPr lang="en-US" sz="2000" b="1" dirty="0">
              <a:ln>
                <a:solidFill>
                  <a:srgbClr val="C00000"/>
                </a:solidFill>
              </a:ln>
              <a:noFill/>
              <a:latin typeface="Gill Sans Ultra Bold" pitchFamily="34" charset="0"/>
            </a:endParaRPr>
          </a:p>
        </p:txBody>
      </p:sp>
      <p:sp>
        <p:nvSpPr>
          <p:cNvPr id="6" name="TextBox 5"/>
          <p:cNvSpPr txBox="1"/>
          <p:nvPr/>
        </p:nvSpPr>
        <p:spPr>
          <a:xfrm>
            <a:off x="5562600" y="3272134"/>
            <a:ext cx="1556836" cy="461665"/>
          </a:xfrm>
          <a:prstGeom prst="rect">
            <a:avLst/>
          </a:prstGeom>
          <a:noFill/>
        </p:spPr>
        <p:txBody>
          <a:bodyPr wrap="none" rtlCol="0">
            <a:spAutoFit/>
          </a:bodyPr>
          <a:lstStyle/>
          <a:p>
            <a:r>
              <a:rPr lang="en-US" sz="2400" b="1" dirty="0" smtClean="0">
                <a:ln>
                  <a:solidFill>
                    <a:srgbClr val="C00000"/>
                  </a:solidFill>
                </a:ln>
                <a:noFill/>
                <a:latin typeface="Gill Sans Ultra Bold" pitchFamily="34" charset="0"/>
              </a:rPr>
              <a:t>Repent</a:t>
            </a:r>
            <a:endParaRPr lang="en-US" sz="2000" b="1" dirty="0">
              <a:ln>
                <a:solidFill>
                  <a:srgbClr val="C00000"/>
                </a:solidFill>
              </a:ln>
              <a:noFill/>
              <a:latin typeface="Gill Sans Ultra Bold" pitchFamily="34" charset="0"/>
            </a:endParaRPr>
          </a:p>
        </p:txBody>
      </p:sp>
      <p:sp>
        <p:nvSpPr>
          <p:cNvPr id="7" name="TextBox 6"/>
          <p:cNvSpPr txBox="1"/>
          <p:nvPr/>
        </p:nvSpPr>
        <p:spPr>
          <a:xfrm>
            <a:off x="5545541" y="1933784"/>
            <a:ext cx="1500860" cy="461665"/>
          </a:xfrm>
          <a:prstGeom prst="rect">
            <a:avLst/>
          </a:prstGeom>
          <a:noFill/>
        </p:spPr>
        <p:txBody>
          <a:bodyPr wrap="none" rtlCol="0">
            <a:spAutoFit/>
          </a:bodyPr>
          <a:lstStyle/>
          <a:p>
            <a:r>
              <a:rPr lang="en-US" sz="2400" b="1" spc="-150" dirty="0" smtClean="0">
                <a:ln>
                  <a:solidFill>
                    <a:srgbClr val="C00000"/>
                  </a:solidFill>
                </a:ln>
                <a:noFill/>
                <a:latin typeface="Gill Sans Ultra Bold" pitchFamily="34" charset="0"/>
              </a:rPr>
              <a:t>Rebuke</a:t>
            </a:r>
            <a:endParaRPr lang="en-US" sz="2000" b="1" spc="-150" dirty="0">
              <a:ln>
                <a:solidFill>
                  <a:srgbClr val="C00000"/>
                </a:solidFill>
              </a:ln>
              <a:noFill/>
              <a:latin typeface="Gill Sans Ultra Bold" pitchFamily="34" charset="0"/>
            </a:endParaRPr>
          </a:p>
        </p:txBody>
      </p:sp>
      <p:sp>
        <p:nvSpPr>
          <p:cNvPr id="8" name="TextBox 7"/>
          <p:cNvSpPr txBox="1"/>
          <p:nvPr/>
        </p:nvSpPr>
        <p:spPr>
          <a:xfrm>
            <a:off x="4267085" y="6221997"/>
            <a:ext cx="877163" cy="461665"/>
          </a:xfrm>
          <a:prstGeom prst="rect">
            <a:avLst/>
          </a:prstGeom>
          <a:noFill/>
        </p:spPr>
        <p:txBody>
          <a:bodyPr wrap="none" rtlCol="0">
            <a:spAutoFit/>
          </a:bodyPr>
          <a:lstStyle/>
          <a:p>
            <a:r>
              <a:rPr lang="en-US" sz="2400" b="1" spc="-150" dirty="0">
                <a:ln>
                  <a:solidFill>
                    <a:srgbClr val="C00000"/>
                  </a:solidFill>
                </a:ln>
                <a:noFill/>
                <a:latin typeface="Gill Sans Ultra Bold" pitchFamily="34" charset="0"/>
              </a:rPr>
              <a:t>Hell</a:t>
            </a:r>
            <a:endParaRPr lang="en-US" sz="2000" b="1" spc="-150" dirty="0">
              <a:ln>
                <a:solidFill>
                  <a:srgbClr val="C00000"/>
                </a:solidFill>
              </a:ln>
              <a:noFill/>
              <a:latin typeface="Gill Sans Ultra Bold" pitchFamily="34" charset="0"/>
            </a:endParaRPr>
          </a:p>
        </p:txBody>
      </p:sp>
      <p:sp>
        <p:nvSpPr>
          <p:cNvPr id="3" name="Content Placeholder 2"/>
          <p:cNvSpPr>
            <a:spLocks noGrp="1"/>
          </p:cNvSpPr>
          <p:nvPr>
            <p:ph idx="1"/>
          </p:nvPr>
        </p:nvSpPr>
        <p:spPr>
          <a:xfrm>
            <a:off x="609600" y="1500218"/>
            <a:ext cx="4324666" cy="4595782"/>
          </a:xfrm>
          <a:solidFill>
            <a:schemeClr val="tx1"/>
          </a:solidFill>
          <a:ln w="38100">
            <a:solidFill>
              <a:srgbClr val="C00000"/>
            </a:solidFill>
          </a:ln>
          <a:effectLst>
            <a:outerShdw blurRad="63500" sx="102000" sy="102000" algn="ctr" rotWithShape="0">
              <a:prstClr val="black">
                <a:alpha val="40000"/>
              </a:prstClr>
            </a:outerShdw>
          </a:effectLst>
        </p:spPr>
        <p:txBody>
          <a:bodyPr/>
          <a:lstStyle/>
          <a:p>
            <a:pPr>
              <a:buClr>
                <a:srgbClr val="C00000"/>
              </a:buClr>
              <a:buSzPct val="100000"/>
              <a:buFont typeface="Arial" pitchFamily="34" charset="0"/>
              <a:buChar char="•"/>
            </a:pPr>
            <a:r>
              <a:rPr lang="en-US" sz="2400" dirty="0" smtClean="0">
                <a:solidFill>
                  <a:srgbClr val="C00000"/>
                </a:solidFill>
                <a:effectLst/>
              </a:rPr>
              <a:t>Never mention “sin”</a:t>
            </a:r>
          </a:p>
          <a:p>
            <a:pPr>
              <a:buClr>
                <a:srgbClr val="C00000"/>
              </a:buClr>
              <a:buSzPct val="100000"/>
              <a:buFont typeface="Arial" pitchFamily="34" charset="0"/>
              <a:buChar char="•"/>
            </a:pPr>
            <a:r>
              <a:rPr lang="en-US" sz="2400" dirty="0" smtClean="0">
                <a:solidFill>
                  <a:srgbClr val="C00000"/>
                </a:solidFill>
                <a:effectLst/>
              </a:rPr>
              <a:t>Never preach on “repentance,” but rather emphasize “grace and love”</a:t>
            </a:r>
          </a:p>
          <a:p>
            <a:pPr>
              <a:buClr>
                <a:srgbClr val="C00000"/>
              </a:buClr>
              <a:buSzPct val="100000"/>
              <a:buFont typeface="Arial" pitchFamily="34" charset="0"/>
              <a:buChar char="•"/>
            </a:pPr>
            <a:r>
              <a:rPr lang="en-US" sz="2400" dirty="0" smtClean="0">
                <a:solidFill>
                  <a:srgbClr val="C00000"/>
                </a:solidFill>
                <a:effectLst/>
              </a:rPr>
              <a:t>Never “rebuke,” only “encourage”</a:t>
            </a:r>
          </a:p>
          <a:p>
            <a:pPr>
              <a:buClr>
                <a:srgbClr val="C00000"/>
              </a:buClr>
              <a:buSzPct val="100000"/>
              <a:buFont typeface="Arial" pitchFamily="34" charset="0"/>
              <a:buChar char="•"/>
            </a:pPr>
            <a:r>
              <a:rPr lang="en-US" sz="2400" dirty="0" smtClean="0">
                <a:solidFill>
                  <a:srgbClr val="C00000"/>
                </a:solidFill>
                <a:effectLst/>
              </a:rPr>
              <a:t>Never mention “hell” or the “wrath of God”</a:t>
            </a:r>
          </a:p>
          <a:p>
            <a:pPr>
              <a:buClr>
                <a:srgbClr val="C00000"/>
              </a:buClr>
              <a:buSzPct val="100000"/>
              <a:buFont typeface="Arial" pitchFamily="34" charset="0"/>
              <a:buChar char="•"/>
            </a:pPr>
            <a:r>
              <a:rPr lang="en-US" sz="2400" dirty="0" smtClean="0">
                <a:solidFill>
                  <a:srgbClr val="C00000"/>
                </a:solidFill>
                <a:effectLst/>
              </a:rPr>
              <a:t>Never speak on self-denial</a:t>
            </a:r>
          </a:p>
          <a:p>
            <a:pPr>
              <a:buClr>
                <a:srgbClr val="C00000"/>
              </a:buClr>
              <a:buSzPct val="100000"/>
              <a:buFont typeface="Arial" pitchFamily="34" charset="0"/>
              <a:buChar char="•"/>
            </a:pPr>
            <a:r>
              <a:rPr lang="en-US" sz="2400" dirty="0" smtClean="0">
                <a:solidFill>
                  <a:srgbClr val="C00000"/>
                </a:solidFill>
                <a:effectLst/>
              </a:rPr>
              <a:t>Never address anything challenging or controversial</a:t>
            </a:r>
            <a:endParaRPr lang="en-US" sz="2400" dirty="0">
              <a:solidFill>
                <a:srgbClr val="C00000"/>
              </a:solidFill>
              <a:effectLst/>
            </a:endParaRPr>
          </a:p>
        </p:txBody>
      </p:sp>
      <p:sp>
        <p:nvSpPr>
          <p:cNvPr id="9" name="TextBox 8"/>
          <p:cNvSpPr txBox="1"/>
          <p:nvPr/>
        </p:nvSpPr>
        <p:spPr>
          <a:xfrm>
            <a:off x="7467600" y="1937265"/>
            <a:ext cx="1297791" cy="461665"/>
          </a:xfrm>
          <a:prstGeom prst="rect">
            <a:avLst/>
          </a:prstGeom>
          <a:noFill/>
        </p:spPr>
        <p:txBody>
          <a:bodyPr wrap="none" rtlCol="0">
            <a:spAutoFit/>
          </a:bodyPr>
          <a:lstStyle/>
          <a:p>
            <a:r>
              <a:rPr lang="en-US" sz="2400" b="1" spc="-150" dirty="0" smtClean="0">
                <a:ln>
                  <a:solidFill>
                    <a:srgbClr val="C00000"/>
                  </a:solidFill>
                </a:ln>
                <a:noFill/>
                <a:latin typeface="Gill Sans Ultra Bold" pitchFamily="34" charset="0"/>
              </a:rPr>
              <a:t>Wrath</a:t>
            </a:r>
            <a:endParaRPr lang="en-US" sz="2000" b="1" spc="-150" dirty="0">
              <a:ln>
                <a:solidFill>
                  <a:srgbClr val="C00000"/>
                </a:solidFill>
              </a:ln>
              <a:noFill/>
              <a:latin typeface="Gill Sans Ultra Bold" pitchFamily="34" charset="0"/>
            </a:endParaRPr>
          </a:p>
        </p:txBody>
      </p:sp>
      <p:sp>
        <p:nvSpPr>
          <p:cNvPr id="10" name="TextBox 9"/>
          <p:cNvSpPr txBox="1"/>
          <p:nvPr/>
        </p:nvSpPr>
        <p:spPr>
          <a:xfrm>
            <a:off x="7561286" y="4350603"/>
            <a:ext cx="1277914" cy="830997"/>
          </a:xfrm>
          <a:prstGeom prst="rect">
            <a:avLst/>
          </a:prstGeom>
          <a:noFill/>
        </p:spPr>
        <p:txBody>
          <a:bodyPr wrap="none" rtlCol="0">
            <a:spAutoFit/>
          </a:bodyPr>
          <a:lstStyle/>
          <a:p>
            <a:pPr algn="ctr"/>
            <a:r>
              <a:rPr lang="en-US" sz="2400" b="1" spc="-150" dirty="0" smtClean="0">
                <a:ln>
                  <a:solidFill>
                    <a:srgbClr val="C00000"/>
                  </a:solidFill>
                </a:ln>
                <a:noFill/>
                <a:latin typeface="Gill Sans Ultra Bold" pitchFamily="34" charset="0"/>
              </a:rPr>
              <a:t>Self-</a:t>
            </a:r>
          </a:p>
          <a:p>
            <a:pPr algn="ctr"/>
            <a:r>
              <a:rPr lang="en-US" sz="2400" b="1" spc="-150" dirty="0" smtClean="0">
                <a:ln>
                  <a:solidFill>
                    <a:srgbClr val="C00000"/>
                  </a:solidFill>
                </a:ln>
                <a:noFill/>
                <a:latin typeface="Gill Sans Ultra Bold" pitchFamily="34" charset="0"/>
              </a:rPr>
              <a:t>Denial</a:t>
            </a:r>
            <a:endParaRPr lang="en-US" sz="2000" b="1" spc="-150" dirty="0">
              <a:ln>
                <a:solidFill>
                  <a:srgbClr val="C00000"/>
                </a:solidFill>
              </a:ln>
              <a:noFill/>
              <a:latin typeface="Gill Sans Ultra Bold" pitchFamily="34" charset="0"/>
            </a:endParaRPr>
          </a:p>
        </p:txBody>
      </p:sp>
      <p:sp>
        <p:nvSpPr>
          <p:cNvPr id="5" name="TextBox 4"/>
          <p:cNvSpPr txBox="1"/>
          <p:nvPr/>
        </p:nvSpPr>
        <p:spPr>
          <a:xfrm>
            <a:off x="5998763" y="4498668"/>
            <a:ext cx="1027589" cy="46166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latin typeface="Gill Sans Ultra Bold" pitchFamily="34" charset="0"/>
              </a:rPr>
              <a:t>Love</a:t>
            </a:r>
          </a:p>
        </p:txBody>
      </p:sp>
      <p:sp>
        <p:nvSpPr>
          <p:cNvPr id="14" name="TextBox 13"/>
          <p:cNvSpPr txBox="1"/>
          <p:nvPr/>
        </p:nvSpPr>
        <p:spPr>
          <a:xfrm>
            <a:off x="7288833" y="5939135"/>
            <a:ext cx="1457130" cy="461665"/>
          </a:xfrm>
          <a:prstGeom prst="rect">
            <a:avLst/>
          </a:prstGeom>
          <a:noFill/>
        </p:spPr>
        <p:txBody>
          <a:bodyPr wrap="none" rtlCol="0">
            <a:spAutoFit/>
          </a:bodyPr>
          <a:lstStyle/>
          <a:p>
            <a:r>
              <a:rPr lang="en-US" sz="2400" spc="-150" dirty="0" smtClean="0">
                <a:effectLst>
                  <a:outerShdw blurRad="38100" dist="38100" dir="2700000" algn="tl">
                    <a:srgbClr val="000000">
                      <a:alpha val="43137"/>
                    </a:srgbClr>
                  </a:outerShdw>
                </a:effectLst>
                <a:latin typeface="Gill Sans Ultra Bold" pitchFamily="34" charset="0"/>
              </a:rPr>
              <a:t>Heaven</a:t>
            </a:r>
          </a:p>
        </p:txBody>
      </p:sp>
      <p:sp>
        <p:nvSpPr>
          <p:cNvPr id="15" name="TextBox 14"/>
          <p:cNvSpPr txBox="1"/>
          <p:nvPr/>
        </p:nvSpPr>
        <p:spPr>
          <a:xfrm>
            <a:off x="7560837" y="3272134"/>
            <a:ext cx="1278363" cy="46166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latin typeface="Gill Sans Ultra Bold" pitchFamily="34" charset="0"/>
              </a:rPr>
              <a:t>Grace</a:t>
            </a:r>
          </a:p>
        </p:txBody>
      </p:sp>
    </p:spTree>
    <p:extLst>
      <p:ext uri="{BB962C8B-B14F-4D97-AF65-F5344CB8AC3E}">
        <p14:creationId xmlns:p14="http://schemas.microsoft.com/office/powerpoint/2010/main" val="225830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grpId="1" nodeType="afterEffect">
                                  <p:stCondLst>
                                    <p:cond delay="0"/>
                                  </p:stCondLst>
                                  <p:childTnLst>
                                    <p:animRot by="21600000">
                                      <p:cBhvr>
                                        <p:cTn id="9" dur="2000" fill="hold"/>
                                        <p:tgtEl>
                                          <p:spTgt spid="4"/>
                                        </p:tgtEl>
                                        <p:attrNameLst>
                                          <p:attrName>r</p:attrName>
                                        </p:attrNameLst>
                                      </p:cBhvr>
                                    </p:animRot>
                                  </p:childTnLst>
                                </p:cTn>
                              </p:par>
                            </p:childTnLst>
                          </p:cTn>
                        </p:par>
                        <p:par>
                          <p:cTn id="10" fill="hold">
                            <p:stCondLst>
                              <p:cond delay="2000"/>
                            </p:stCondLst>
                            <p:childTnLst>
                              <p:par>
                                <p:cTn id="11" presetID="42" presetClass="exit" presetSubtype="0" fill="hold" grpId="0" nodeType="afterEffect">
                                  <p:stCondLst>
                                    <p:cond delay="0"/>
                                  </p:stCondLst>
                                  <p:childTnLst>
                                    <p:animEffect transition="out" filter="fade">
                                      <p:cBhvr>
                                        <p:cTn id="12" dur="2000"/>
                                        <p:tgtEl>
                                          <p:spTgt spid="4"/>
                                        </p:tgtEl>
                                      </p:cBhvr>
                                    </p:animEffect>
                                    <p:anim calcmode="lin" valueType="num">
                                      <p:cBhvr>
                                        <p:cTn id="13" dur="2000"/>
                                        <p:tgtEl>
                                          <p:spTgt spid="4"/>
                                        </p:tgtEl>
                                        <p:attrNameLst>
                                          <p:attrName>ppt_x</p:attrName>
                                        </p:attrNameLst>
                                      </p:cBhvr>
                                      <p:tavLst>
                                        <p:tav tm="0">
                                          <p:val>
                                            <p:strVal val="ppt_x"/>
                                          </p:val>
                                        </p:tav>
                                        <p:tav tm="100000">
                                          <p:val>
                                            <p:strVal val="ppt_x"/>
                                          </p:val>
                                        </p:tav>
                                      </p:tavLst>
                                    </p:anim>
                                    <p:anim calcmode="lin" valueType="num">
                                      <p:cBhvr>
                                        <p:cTn id="14" dur="2000"/>
                                        <p:tgtEl>
                                          <p:spTgt spid="4"/>
                                        </p:tgtEl>
                                        <p:attrNameLst>
                                          <p:attrName>ppt_y</p:attrName>
                                        </p:attrNameLst>
                                      </p:cBhvr>
                                      <p:tavLst>
                                        <p:tav tm="0">
                                          <p:val>
                                            <p:strVal val="ppt_y"/>
                                          </p:val>
                                        </p:tav>
                                        <p:tav tm="100000">
                                          <p:val>
                                            <p:strVal val="ppt_y+.1"/>
                                          </p:val>
                                        </p:tav>
                                      </p:tavLst>
                                    </p:anim>
                                    <p:set>
                                      <p:cBhvr>
                                        <p:cTn id="15" dur="1" fill="hold">
                                          <p:stCondLst>
                                            <p:cond delay="19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par>
                          <p:cTn id="20" fill="hold">
                            <p:stCondLst>
                              <p:cond delay="0"/>
                            </p:stCondLst>
                            <p:childTnLst>
                              <p:par>
                                <p:cTn id="21" presetID="34" presetClass="emph" presetSubtype="0" fill="hold" grpId="1" nodeType="after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6"/>
                                        </p:tgtEl>
                                        <p:attrNameLst>
                                          <p:attrName>ppt_x</p:attrName>
                                          <p:attrName>ppt_y</p:attrName>
                                        </p:attrNameLst>
                                      </p:cBhvr>
                                    </p:animMotion>
                                    <p:animRot by="1500000">
                                      <p:cBhvr>
                                        <p:cTn id="23" dur="125" fill="hold">
                                          <p:stCondLst>
                                            <p:cond delay="0"/>
                                          </p:stCondLst>
                                        </p:cTn>
                                        <p:tgtEl>
                                          <p:spTgt spid="6"/>
                                        </p:tgtEl>
                                        <p:attrNameLst>
                                          <p:attrName>r</p:attrName>
                                        </p:attrNameLst>
                                      </p:cBhvr>
                                    </p:animRot>
                                    <p:animRot by="-1500000">
                                      <p:cBhvr>
                                        <p:cTn id="24" dur="125" fill="hold">
                                          <p:stCondLst>
                                            <p:cond delay="125"/>
                                          </p:stCondLst>
                                        </p:cTn>
                                        <p:tgtEl>
                                          <p:spTgt spid="6"/>
                                        </p:tgtEl>
                                        <p:attrNameLst>
                                          <p:attrName>r</p:attrName>
                                        </p:attrNameLst>
                                      </p:cBhvr>
                                    </p:animRot>
                                    <p:animRot by="-1500000">
                                      <p:cBhvr>
                                        <p:cTn id="25" dur="125" fill="hold">
                                          <p:stCondLst>
                                            <p:cond delay="250"/>
                                          </p:stCondLst>
                                        </p:cTn>
                                        <p:tgtEl>
                                          <p:spTgt spid="6"/>
                                        </p:tgtEl>
                                        <p:attrNameLst>
                                          <p:attrName>r</p:attrName>
                                        </p:attrNameLst>
                                      </p:cBhvr>
                                    </p:animRot>
                                    <p:animRot by="1500000">
                                      <p:cBhvr>
                                        <p:cTn id="26" dur="125" fill="hold">
                                          <p:stCondLst>
                                            <p:cond delay="375"/>
                                          </p:stCondLst>
                                        </p:cTn>
                                        <p:tgtEl>
                                          <p:spTgt spid="6"/>
                                        </p:tgtEl>
                                        <p:attrNameLst>
                                          <p:attrName>r</p:attrName>
                                        </p:attrNameLst>
                                      </p:cBhvr>
                                    </p:animRot>
                                  </p:childTnLst>
                                </p:cTn>
                              </p:par>
                            </p:childTnLst>
                          </p:cTn>
                        </p:par>
                        <p:par>
                          <p:cTn id="27" fill="hold">
                            <p:stCondLst>
                              <p:cond delay="750"/>
                            </p:stCondLst>
                            <p:childTnLst>
                              <p:par>
                                <p:cTn id="28" presetID="45" presetClass="exit" presetSubtype="0" fill="hold" grpId="0" nodeType="afterEffect">
                                  <p:stCondLst>
                                    <p:cond delay="0"/>
                                  </p:stCondLst>
                                  <p:iterate type="lt">
                                    <p:tmPct val="0"/>
                                  </p:iterate>
                                  <p:childTnLst>
                                    <p:animEffect transition="out" filter="fade">
                                      <p:cBhvr>
                                        <p:cTn id="29" dur="2000"/>
                                        <p:tgtEl>
                                          <p:spTgt spid="6"/>
                                        </p:tgtEl>
                                      </p:cBhvr>
                                    </p:animEffect>
                                    <p:anim calcmode="lin" valueType="num">
                                      <p:cBhvr>
                                        <p:cTn id="30"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1" dur="2000"/>
                                        <p:tgtEl>
                                          <p:spTgt spid="6"/>
                                        </p:tgtEl>
                                        <p:attrNameLst>
                                          <p:attrName>ppt_h</p:attrName>
                                        </p:attrNameLst>
                                      </p:cBhvr>
                                      <p:tavLst>
                                        <p:tav tm="0">
                                          <p:val>
                                            <p:strVal val="ppt_h"/>
                                          </p:val>
                                        </p:tav>
                                        <p:tav tm="100000">
                                          <p:val>
                                            <p:strVal val="ppt_h"/>
                                          </p:val>
                                        </p:tav>
                                      </p:tavLst>
                                    </p:anim>
                                    <p:set>
                                      <p:cBhvr>
                                        <p:cTn id="32" dur="1" fill="hold">
                                          <p:stCondLst>
                                            <p:cond delay="1999"/>
                                          </p:stCondLst>
                                        </p:cTn>
                                        <p:tgtEl>
                                          <p:spTgt spid="6"/>
                                        </p:tgtEl>
                                        <p:attrNameLst>
                                          <p:attrName>style.visibility</p:attrName>
                                        </p:attrNameLst>
                                      </p:cBhvr>
                                      <p:to>
                                        <p:strVal val="hidden"/>
                                      </p:to>
                                    </p:set>
                                  </p:childTnLst>
                                </p:cTn>
                              </p:par>
                              <p:par>
                                <p:cTn id="33" presetID="6" presetClass="emph" presetSubtype="0" fill="hold" grpId="0" nodeType="withEffect">
                                  <p:stCondLst>
                                    <p:cond delay="0"/>
                                  </p:stCondLst>
                                  <p:childTnLst>
                                    <p:animScale>
                                      <p:cBhvr>
                                        <p:cTn id="34" dur="2000" fill="hold"/>
                                        <p:tgtEl>
                                          <p:spTgt spid="15"/>
                                        </p:tgtEl>
                                      </p:cBhvr>
                                      <p:by x="150000" y="150000"/>
                                    </p:animScale>
                                  </p:childTnLst>
                                </p:cTn>
                              </p:par>
                              <p:par>
                                <p:cTn id="35" presetID="6" presetClass="emph" presetSubtype="0" fill="hold" grpId="0" nodeType="withEffect">
                                  <p:stCondLst>
                                    <p:cond delay="0"/>
                                  </p:stCondLst>
                                  <p:childTnLst>
                                    <p:animScale>
                                      <p:cBhvr>
                                        <p:cTn id="36" dur="2000" fill="hold"/>
                                        <p:tgtEl>
                                          <p:spTgt spid="5"/>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par>
                          <p:cTn id="41" fill="hold">
                            <p:stCondLst>
                              <p:cond delay="0"/>
                            </p:stCondLst>
                            <p:childTnLst>
                              <p:par>
                                <p:cTn id="42" presetID="3" presetClass="emph" presetSubtype="2" fill="hold" grpId="2" nodeType="afterEffect">
                                  <p:stCondLst>
                                    <p:cond delay="0"/>
                                  </p:stCondLst>
                                  <p:iterate type="lt">
                                    <p:tmPct val="0"/>
                                  </p:iterate>
                                  <p:childTnLst>
                                    <p:animClr clrSpc="rgb" dir="cw">
                                      <p:cBhvr override="childStyle">
                                        <p:cTn id="43" dur="2000" fill="hold"/>
                                        <p:tgtEl>
                                          <p:spTgt spid="7"/>
                                        </p:tgtEl>
                                        <p:attrNameLst>
                                          <p:attrName>style.color</p:attrName>
                                        </p:attrNameLst>
                                      </p:cBhvr>
                                      <p:to>
                                        <a:schemeClr val="accent2"/>
                                      </p:to>
                                    </p:animClr>
                                  </p:childTnLst>
                                </p:cTn>
                              </p:par>
                            </p:childTnLst>
                          </p:cTn>
                        </p:par>
                        <p:par>
                          <p:cTn id="44" fill="hold">
                            <p:stCondLst>
                              <p:cond delay="2000"/>
                            </p:stCondLst>
                            <p:childTnLst>
                              <p:par>
                                <p:cTn id="45" presetID="41" presetClass="exit" presetSubtype="0" fill="hold" grpId="1" nodeType="afterEffect">
                                  <p:stCondLst>
                                    <p:cond delay="0"/>
                                  </p:stCondLst>
                                  <p:iterate type="lt">
                                    <p:tmPct val="10000"/>
                                  </p:iterate>
                                  <p:childTnLst>
                                    <p:anim calcmode="lin" valueType="num">
                                      <p:cBhvr>
                                        <p:cTn id="46" dur="500"/>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7" dur="500"/>
                                        <p:tgtEl>
                                          <p:spTgt spid="7"/>
                                        </p:tgtEl>
                                        <p:attrNameLst>
                                          <p:attrName>ppt_y</p:attrName>
                                        </p:attrNameLst>
                                      </p:cBhvr>
                                      <p:tavLst>
                                        <p:tav tm="0">
                                          <p:val>
                                            <p:strVal val="ppt_y"/>
                                          </p:val>
                                        </p:tav>
                                        <p:tav tm="100000">
                                          <p:val>
                                            <p:strVal val="ppt_y"/>
                                          </p:val>
                                        </p:tav>
                                      </p:tavLst>
                                    </p:anim>
                                    <p:anim calcmode="lin" valueType="num">
                                      <p:cBhvr>
                                        <p:cTn id="48" dur="500"/>
                                        <p:tgtEl>
                                          <p:spTgt spid="7"/>
                                        </p:tgtEl>
                                        <p:attrNameLst>
                                          <p:attrName>ppt_h</p:attrName>
                                        </p:attrNameLst>
                                      </p:cBhvr>
                                      <p:tavLst>
                                        <p:tav tm="0">
                                          <p:val>
                                            <p:strVal val="ppt_h"/>
                                          </p:val>
                                        </p:tav>
                                        <p:tav tm="50000">
                                          <p:val>
                                            <p:strVal val="ppt_h+.01"/>
                                          </p:val>
                                        </p:tav>
                                        <p:tav tm="100000">
                                          <p:val>
                                            <p:strVal val="ppt_h/10"/>
                                          </p:val>
                                        </p:tav>
                                      </p:tavLst>
                                    </p:anim>
                                    <p:anim calcmode="lin" valueType="num">
                                      <p:cBhvr>
                                        <p:cTn id="49" dur="500"/>
                                        <p:tgtEl>
                                          <p:spTgt spid="7"/>
                                        </p:tgtEl>
                                        <p:attrNameLst>
                                          <p:attrName>ppt_w</p:attrName>
                                        </p:attrNameLst>
                                      </p:cBhvr>
                                      <p:tavLst>
                                        <p:tav tm="0">
                                          <p:val>
                                            <p:strVal val="ppt_w"/>
                                          </p:val>
                                        </p:tav>
                                        <p:tav tm="50000">
                                          <p:val>
                                            <p:strVal val="ppt_w+.01"/>
                                          </p:val>
                                        </p:tav>
                                        <p:tav tm="100000">
                                          <p:val>
                                            <p:strVal val="ppt_w/10"/>
                                          </p:val>
                                        </p:tav>
                                      </p:tavLst>
                                    </p:anim>
                                    <p:animEffect transition="out" filter="fade">
                                      <p:cBhvr>
                                        <p:cTn id="50" dur="500" tmFilter="0,0; .5, 0; 1, 1"/>
                                        <p:tgtEl>
                                          <p:spTgt spid="7"/>
                                        </p:tgtEl>
                                      </p:cBhvr>
                                    </p:animEffect>
                                    <p:set>
                                      <p:cBhvr>
                                        <p:cTn id="51" dur="1" fill="hold">
                                          <p:stCondLst>
                                            <p:cond delay="499"/>
                                          </p:stCondLst>
                                        </p:cTn>
                                        <p:tgtEl>
                                          <p:spTgt spid="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childTnLst>
                                </p:cTn>
                              </p:par>
                            </p:childTnLst>
                          </p:cTn>
                        </p:par>
                        <p:par>
                          <p:cTn id="56" fill="hold">
                            <p:stCondLst>
                              <p:cond delay="0"/>
                            </p:stCondLst>
                            <p:childTnLst>
                              <p:par>
                                <p:cTn id="57" presetID="27" presetClass="emph" presetSubtype="0" fill="remove" grpId="1" nodeType="afterEffect">
                                  <p:stCondLst>
                                    <p:cond delay="0"/>
                                  </p:stCondLst>
                                  <p:childTnLst>
                                    <p:animClr clrSpc="rgb" dir="cw">
                                      <p:cBhvr override="childStyle">
                                        <p:cTn id="58" dur="250" autoRev="1" fill="remove"/>
                                        <p:tgtEl>
                                          <p:spTgt spid="8"/>
                                        </p:tgtEl>
                                        <p:attrNameLst>
                                          <p:attrName>style.color</p:attrName>
                                        </p:attrNameLst>
                                      </p:cBhvr>
                                      <p:to>
                                        <a:schemeClr val="bg1"/>
                                      </p:to>
                                    </p:animClr>
                                    <p:animClr clrSpc="rgb" dir="cw">
                                      <p:cBhvr>
                                        <p:cTn id="59" dur="250" autoRev="1" fill="remove"/>
                                        <p:tgtEl>
                                          <p:spTgt spid="8"/>
                                        </p:tgtEl>
                                        <p:attrNameLst>
                                          <p:attrName>fillcolor</p:attrName>
                                        </p:attrNameLst>
                                      </p:cBhvr>
                                      <p:to>
                                        <a:schemeClr val="bg1"/>
                                      </p:to>
                                    </p:animClr>
                                    <p:set>
                                      <p:cBhvr>
                                        <p:cTn id="60" dur="250" autoRev="1" fill="remove"/>
                                        <p:tgtEl>
                                          <p:spTgt spid="8"/>
                                        </p:tgtEl>
                                        <p:attrNameLst>
                                          <p:attrName>fill.type</p:attrName>
                                        </p:attrNameLst>
                                      </p:cBhvr>
                                      <p:to>
                                        <p:strVal val="solid"/>
                                      </p:to>
                                    </p:set>
                                    <p:set>
                                      <p:cBhvr>
                                        <p:cTn id="61" dur="250" autoRev="1" fill="remove"/>
                                        <p:tgtEl>
                                          <p:spTgt spid="8"/>
                                        </p:tgtEl>
                                        <p:attrNameLst>
                                          <p:attrName>fill.on</p:attrName>
                                        </p:attrNameLst>
                                      </p:cBhvr>
                                      <p:to>
                                        <p:strVal val="true"/>
                                      </p:to>
                                    </p:set>
                                  </p:childTnLst>
                                </p:cTn>
                              </p:par>
                            </p:childTnLst>
                          </p:cTn>
                        </p:par>
                        <p:par>
                          <p:cTn id="62" fill="hold">
                            <p:stCondLst>
                              <p:cond delay="500"/>
                            </p:stCondLst>
                            <p:childTnLst>
                              <p:par>
                                <p:cTn id="63" presetID="55" presetClass="exit" presetSubtype="0" fill="hold" grpId="0" nodeType="afterEffect">
                                  <p:stCondLst>
                                    <p:cond delay="0"/>
                                  </p:stCondLst>
                                  <p:childTnLst>
                                    <p:anim calcmode="lin" valueType="num">
                                      <p:cBhvr>
                                        <p:cTn id="64" dur="1000"/>
                                        <p:tgtEl>
                                          <p:spTgt spid="8"/>
                                        </p:tgtEl>
                                        <p:attrNameLst>
                                          <p:attrName>ppt_w</p:attrName>
                                        </p:attrNameLst>
                                      </p:cBhvr>
                                      <p:tavLst>
                                        <p:tav tm="0">
                                          <p:val>
                                            <p:strVal val="ppt_w"/>
                                          </p:val>
                                        </p:tav>
                                        <p:tav tm="100000">
                                          <p:val>
                                            <p:strVal val="ppt_w*0.70"/>
                                          </p:val>
                                        </p:tav>
                                      </p:tavLst>
                                    </p:anim>
                                    <p:anim calcmode="lin" valueType="num">
                                      <p:cBhvr>
                                        <p:cTn id="65" dur="1000"/>
                                        <p:tgtEl>
                                          <p:spTgt spid="8"/>
                                        </p:tgtEl>
                                        <p:attrNameLst>
                                          <p:attrName>ppt_h</p:attrName>
                                        </p:attrNameLst>
                                      </p:cBhvr>
                                      <p:tavLst>
                                        <p:tav tm="0">
                                          <p:val>
                                            <p:strVal val="ppt_h"/>
                                          </p:val>
                                        </p:tav>
                                        <p:tav tm="100000">
                                          <p:val>
                                            <p:strVal val="ppt_h"/>
                                          </p:val>
                                        </p:tav>
                                      </p:tavLst>
                                    </p:anim>
                                    <p:animEffect transition="out" filter="fade">
                                      <p:cBhvr>
                                        <p:cTn id="66" dur="1000"/>
                                        <p:tgtEl>
                                          <p:spTgt spid="8"/>
                                        </p:tgtEl>
                                      </p:cBhvr>
                                    </p:animEffect>
                                    <p:set>
                                      <p:cBhvr>
                                        <p:cTn id="67" dur="1" fill="hold">
                                          <p:stCondLst>
                                            <p:cond delay="999"/>
                                          </p:stCondLst>
                                        </p:cTn>
                                        <p:tgtEl>
                                          <p:spTgt spid="8"/>
                                        </p:tgtEl>
                                        <p:attrNameLst>
                                          <p:attrName>style.visibility</p:attrName>
                                        </p:attrNameLst>
                                      </p:cBhvr>
                                      <p:to>
                                        <p:strVal val="hidden"/>
                                      </p:to>
                                    </p:set>
                                  </p:childTnLst>
                                </p:cTn>
                              </p:par>
                            </p:childTnLst>
                          </p:cTn>
                        </p:par>
                        <p:par>
                          <p:cTn id="68" fill="hold">
                            <p:stCondLst>
                              <p:cond delay="1500"/>
                            </p:stCondLst>
                            <p:childTnLst>
                              <p:par>
                                <p:cTn id="69" presetID="36" presetClass="emph" presetSubtype="0" fill="hold" grpId="1" nodeType="afterEffect">
                                  <p:stCondLst>
                                    <p:cond delay="0"/>
                                  </p:stCondLst>
                                  <p:childTnLst>
                                    <p:animScale>
                                      <p:cBhvr>
                                        <p:cTn id="70" dur="250" autoRev="1" fill="hold">
                                          <p:stCondLst>
                                            <p:cond delay="0"/>
                                          </p:stCondLst>
                                        </p:cTn>
                                        <p:tgtEl>
                                          <p:spTgt spid="9"/>
                                        </p:tgtEl>
                                      </p:cBhvr>
                                      <p:to x="80000" y="100000"/>
                                    </p:animScale>
                                    <p:anim by="(#ppt_w*0.10)" calcmode="lin" valueType="num">
                                      <p:cBhvr>
                                        <p:cTn id="71" dur="250" autoRev="1" fill="hold">
                                          <p:stCondLst>
                                            <p:cond delay="0"/>
                                          </p:stCondLst>
                                        </p:cTn>
                                        <p:tgtEl>
                                          <p:spTgt spid="9"/>
                                        </p:tgtEl>
                                        <p:attrNameLst>
                                          <p:attrName>ppt_x</p:attrName>
                                        </p:attrNameLst>
                                      </p:cBhvr>
                                    </p:anim>
                                    <p:anim by="(-#ppt_w*0.10)" calcmode="lin" valueType="num">
                                      <p:cBhvr>
                                        <p:cTn id="72" dur="250" autoRev="1" fill="hold">
                                          <p:stCondLst>
                                            <p:cond delay="0"/>
                                          </p:stCondLst>
                                        </p:cTn>
                                        <p:tgtEl>
                                          <p:spTgt spid="9"/>
                                        </p:tgtEl>
                                        <p:attrNameLst>
                                          <p:attrName>ppt_y</p:attrName>
                                        </p:attrNameLst>
                                      </p:cBhvr>
                                    </p:anim>
                                    <p:animRot by="-480000">
                                      <p:cBhvr>
                                        <p:cTn id="73" dur="250" autoRev="1" fill="hold">
                                          <p:stCondLst>
                                            <p:cond delay="0"/>
                                          </p:stCondLst>
                                        </p:cTn>
                                        <p:tgtEl>
                                          <p:spTgt spid="9"/>
                                        </p:tgtEl>
                                        <p:attrNameLst>
                                          <p:attrName>r</p:attrName>
                                        </p:attrNameLst>
                                      </p:cBhvr>
                                    </p:animRot>
                                  </p:childTnLst>
                                </p:cTn>
                              </p:par>
                            </p:childTnLst>
                          </p:cTn>
                        </p:par>
                        <p:par>
                          <p:cTn id="74" fill="hold">
                            <p:stCondLst>
                              <p:cond delay="2000"/>
                            </p:stCondLst>
                            <p:childTnLst>
                              <p:par>
                                <p:cTn id="75" presetID="31" presetClass="exit" presetSubtype="0" fill="hold" grpId="0" nodeType="afterEffect">
                                  <p:stCondLst>
                                    <p:cond delay="0"/>
                                  </p:stCondLst>
                                  <p:childTnLst>
                                    <p:anim calcmode="lin" valueType="num">
                                      <p:cBhvr>
                                        <p:cTn id="76" dur="1000"/>
                                        <p:tgtEl>
                                          <p:spTgt spid="9"/>
                                        </p:tgtEl>
                                        <p:attrNameLst>
                                          <p:attrName>ppt_w</p:attrName>
                                        </p:attrNameLst>
                                      </p:cBhvr>
                                      <p:tavLst>
                                        <p:tav tm="0">
                                          <p:val>
                                            <p:strVal val="ppt_w"/>
                                          </p:val>
                                        </p:tav>
                                        <p:tav tm="100000">
                                          <p:val>
                                            <p:fltVal val="0"/>
                                          </p:val>
                                        </p:tav>
                                      </p:tavLst>
                                    </p:anim>
                                    <p:anim calcmode="lin" valueType="num">
                                      <p:cBhvr>
                                        <p:cTn id="77" dur="1000"/>
                                        <p:tgtEl>
                                          <p:spTgt spid="9"/>
                                        </p:tgtEl>
                                        <p:attrNameLst>
                                          <p:attrName>ppt_h</p:attrName>
                                        </p:attrNameLst>
                                      </p:cBhvr>
                                      <p:tavLst>
                                        <p:tav tm="0">
                                          <p:val>
                                            <p:strVal val="ppt_h"/>
                                          </p:val>
                                        </p:tav>
                                        <p:tav tm="100000">
                                          <p:val>
                                            <p:fltVal val="0"/>
                                          </p:val>
                                        </p:tav>
                                      </p:tavLst>
                                    </p:anim>
                                    <p:anim calcmode="lin" valueType="num">
                                      <p:cBhvr>
                                        <p:cTn id="78" dur="1000"/>
                                        <p:tgtEl>
                                          <p:spTgt spid="9"/>
                                        </p:tgtEl>
                                        <p:attrNameLst>
                                          <p:attrName>style.rotation</p:attrName>
                                        </p:attrNameLst>
                                      </p:cBhvr>
                                      <p:tavLst>
                                        <p:tav tm="0">
                                          <p:val>
                                            <p:fltVal val="0"/>
                                          </p:val>
                                        </p:tav>
                                        <p:tav tm="100000">
                                          <p:val>
                                            <p:fltVal val="90"/>
                                          </p:val>
                                        </p:tav>
                                      </p:tavLst>
                                    </p:anim>
                                    <p:animEffect transition="out" filter="fade">
                                      <p:cBhvr>
                                        <p:cTn id="79" dur="1000"/>
                                        <p:tgtEl>
                                          <p:spTgt spid="9"/>
                                        </p:tgtEl>
                                      </p:cBhvr>
                                    </p:animEffect>
                                    <p:set>
                                      <p:cBhvr>
                                        <p:cTn id="80" dur="1" fill="hold">
                                          <p:stCondLst>
                                            <p:cond delay="999"/>
                                          </p:stCondLst>
                                        </p:cTn>
                                        <p:tgtEl>
                                          <p:spTgt spid="9"/>
                                        </p:tgtEl>
                                        <p:attrNameLst>
                                          <p:attrName>style.visibility</p:attrName>
                                        </p:attrNameLst>
                                      </p:cBhvr>
                                      <p:to>
                                        <p:strVal val="hidden"/>
                                      </p:to>
                                    </p:set>
                                  </p:childTnLst>
                                </p:cTn>
                              </p:par>
                            </p:childTnLst>
                          </p:cTn>
                        </p:par>
                        <p:par>
                          <p:cTn id="81" fill="hold">
                            <p:stCondLst>
                              <p:cond delay="3000"/>
                            </p:stCondLst>
                            <p:childTnLst>
                              <p:par>
                                <p:cTn id="82" presetID="6" presetClass="emph" presetSubtype="0" fill="hold" grpId="0" nodeType="afterEffect">
                                  <p:stCondLst>
                                    <p:cond delay="0"/>
                                  </p:stCondLst>
                                  <p:childTnLst>
                                    <p:animScale>
                                      <p:cBhvr>
                                        <p:cTn id="83" dur="2000" fill="hold"/>
                                        <p:tgtEl>
                                          <p:spTgt spid="14"/>
                                        </p:tgtEl>
                                      </p:cBhvr>
                                      <p:by x="150000" y="150000"/>
                                    </p:animScale>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3">
                                            <p:txEl>
                                              <p:pRg st="4" end="4"/>
                                            </p:txEl>
                                          </p:spTgt>
                                        </p:tgtEl>
                                        <p:attrNameLst>
                                          <p:attrName>style.visibility</p:attrName>
                                        </p:attrNameLst>
                                      </p:cBhvr>
                                      <p:to>
                                        <p:strVal val="visible"/>
                                      </p:to>
                                    </p:set>
                                  </p:childTnLst>
                                </p:cTn>
                              </p:par>
                            </p:childTnLst>
                          </p:cTn>
                        </p:par>
                        <p:par>
                          <p:cTn id="88" fill="hold">
                            <p:stCondLst>
                              <p:cond delay="0"/>
                            </p:stCondLst>
                            <p:childTnLst>
                              <p:par>
                                <p:cTn id="89" presetID="8" presetClass="emph" presetSubtype="0" fill="hold" grpId="1" nodeType="afterEffect">
                                  <p:stCondLst>
                                    <p:cond delay="0"/>
                                  </p:stCondLst>
                                  <p:iterate type="lt">
                                    <p:tmPct val="0"/>
                                  </p:iterate>
                                  <p:childTnLst>
                                    <p:animRot by="21600000">
                                      <p:cBhvr>
                                        <p:cTn id="90" dur="2000" fill="hold"/>
                                        <p:tgtEl>
                                          <p:spTgt spid="10"/>
                                        </p:tgtEl>
                                        <p:attrNameLst>
                                          <p:attrName>r</p:attrName>
                                        </p:attrNameLst>
                                      </p:cBhvr>
                                    </p:animRot>
                                  </p:childTnLst>
                                </p:cTn>
                              </p:par>
                            </p:childTnLst>
                          </p:cTn>
                        </p:par>
                        <p:par>
                          <p:cTn id="91" fill="hold">
                            <p:stCondLst>
                              <p:cond delay="2000"/>
                            </p:stCondLst>
                            <p:childTnLst>
                              <p:par>
                                <p:cTn id="92" presetID="56" presetClass="exit" presetSubtype="0" fill="hold" grpId="0" nodeType="afterEffect">
                                  <p:stCondLst>
                                    <p:cond delay="0"/>
                                  </p:stCondLst>
                                  <p:iterate type="lt">
                                    <p:tmPct val="10000"/>
                                  </p:iterate>
                                  <p:childTnLst>
                                    <p:anim from="(ppt_w)" to="(-ppt_w*2)" calcmode="lin" valueType="num">
                                      <p:cBhvr rctx="PPT">
                                        <p:cTn id="93" dur="750" autoRev="1">
                                          <p:stCondLst>
                                            <p:cond delay="0"/>
                                          </p:stCondLst>
                                        </p:cTn>
                                        <p:tgtEl>
                                          <p:spTgt spid="10"/>
                                        </p:tgtEl>
                                        <p:attrNameLst>
                                          <p:attrName>ppt_w</p:attrName>
                                        </p:attrNameLst>
                                      </p:cBhvr>
                                    </p:anim>
                                    <p:anim by="(ppt_w*0.50)" calcmode="lin" valueType="num">
                                      <p:cBhvr>
                                        <p:cTn id="94" dur="750" decel="50000" autoRev="1">
                                          <p:stCondLst>
                                            <p:cond delay="0"/>
                                          </p:stCondLst>
                                        </p:cTn>
                                        <p:tgtEl>
                                          <p:spTgt spid="10"/>
                                        </p:tgtEl>
                                        <p:attrNameLst>
                                          <p:attrName>ppt_x</p:attrName>
                                        </p:attrNameLst>
                                      </p:cBhvr>
                                    </p:anim>
                                    <p:anim from="(ppt_y)" to="(1+ppt_h/2)" calcmode="lin" valueType="num">
                                      <p:cBhvr>
                                        <p:cTn id="95" dur="1500">
                                          <p:stCondLst>
                                            <p:cond delay="0"/>
                                          </p:stCondLst>
                                        </p:cTn>
                                        <p:tgtEl>
                                          <p:spTgt spid="10"/>
                                        </p:tgtEl>
                                        <p:attrNameLst>
                                          <p:attrName>ppt_y</p:attrName>
                                        </p:attrNameLst>
                                      </p:cBhvr>
                                    </p:anim>
                                    <p:animRot by="21600000">
                                      <p:cBhvr>
                                        <p:cTn id="96" dur="1500">
                                          <p:stCondLst>
                                            <p:cond delay="0"/>
                                          </p:stCondLst>
                                        </p:cTn>
                                        <p:tgtEl>
                                          <p:spTgt spid="10"/>
                                        </p:tgtEl>
                                        <p:attrNameLst>
                                          <p:attrName>r</p:attrName>
                                        </p:attrNameLst>
                                      </p:cBhvr>
                                    </p:animRot>
                                    <p:set>
                                      <p:cBhvr>
                                        <p:cTn id="97" dur="1" fill="hold">
                                          <p:stCondLst>
                                            <p:cond delay="1499"/>
                                          </p:stCondLst>
                                        </p:cTn>
                                        <p:tgtEl>
                                          <p:spTgt spid="1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1"/>
      <p:bldP spid="7" grpId="2"/>
      <p:bldP spid="8" grpId="0"/>
      <p:bldP spid="8" grpId="1"/>
      <p:bldP spid="9" grpId="0"/>
      <p:bldP spid="9" grpId="1"/>
      <p:bldP spid="10" grpId="0"/>
      <p:bldP spid="10" grpId="1"/>
      <p:bldP spid="5"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solidFill>
                  <a:srgbClr val="FFFFFF"/>
                </a:solidFill>
                <a:effectLst>
                  <a:outerShdw blurRad="38100" dist="38100" dir="2700000" algn="tl">
                    <a:srgbClr val="000000"/>
                  </a:outerShdw>
                </a:effectLst>
                <a:latin typeface="Times New Roman" pitchFamily="18" charset="0"/>
              </a:rPr>
              <a:t>III. Weak Image – of the Church</a:t>
            </a:r>
          </a:p>
        </p:txBody>
      </p:sp>
      <p:sp>
        <p:nvSpPr>
          <p:cNvPr id="48131" name="Text Box 3"/>
          <p:cNvSpPr txBox="1">
            <a:spLocks noChangeArrowheads="1"/>
          </p:cNvSpPr>
          <p:nvPr/>
        </p:nvSpPr>
        <p:spPr bwMode="auto">
          <a:xfrm>
            <a:off x="533400" y="1379538"/>
            <a:ext cx="7665304" cy="2332946"/>
          </a:xfrm>
          <a:prstGeom prst="rect">
            <a:avLst/>
          </a:prstGeom>
          <a:noFill/>
          <a:ln w="9525">
            <a:noFill/>
            <a:miter lim="800000"/>
            <a:headEnd/>
            <a:tailEnd/>
          </a:ln>
          <a:effectLst/>
        </p:spPr>
        <p:txBody>
          <a:bodyPr wrap="none">
            <a:spAutoFit/>
          </a:bodyPr>
          <a:lstStyle/>
          <a:p>
            <a:pPr defTabSz="396875">
              <a:lnSpc>
                <a:spcPct val="130000"/>
              </a:lnSpc>
            </a:pPr>
            <a:r>
              <a:rPr lang="en-US" sz="2800" b="1" dirty="0">
                <a:solidFill>
                  <a:srgbClr val="FFFFFF"/>
                </a:solidFill>
                <a:effectLst>
                  <a:outerShdw blurRad="38100" dist="38100" dir="2700000" algn="tl">
                    <a:srgbClr val="000000"/>
                  </a:outerShdw>
                </a:effectLst>
              </a:rPr>
              <a:t>A. </a:t>
            </a:r>
            <a:r>
              <a:rPr lang="en-US" sz="2800" b="1" u="sng" dirty="0">
                <a:solidFill>
                  <a:srgbClr val="FFFF66"/>
                </a:solidFill>
                <a:effectLst>
                  <a:outerShdw blurRad="38100" dist="38100" dir="2700000" algn="tl">
                    <a:srgbClr val="000000"/>
                  </a:outerShdw>
                </a:effectLst>
              </a:rPr>
              <a:t>Strong / Impressive Image Is Powerful</a:t>
            </a:r>
          </a:p>
          <a:p>
            <a:pPr defTabSz="396875">
              <a:lnSpc>
                <a:spcPct val="130000"/>
              </a:lnSpc>
            </a:pPr>
            <a:r>
              <a:rPr lang="en-US" sz="2800" b="1" dirty="0">
                <a:solidFill>
                  <a:srgbClr val="FFFFFF"/>
                </a:solidFill>
                <a:effectLst>
                  <a:outerShdw blurRad="38100" dist="38100" dir="2700000" algn="tl">
                    <a:srgbClr val="000000"/>
                  </a:outerShdw>
                </a:effectLst>
              </a:rPr>
              <a:t>B.</a:t>
            </a:r>
            <a:r>
              <a:rPr lang="en-US" sz="2800" b="1" dirty="0">
                <a:solidFill>
                  <a:srgbClr val="FFFF66"/>
                </a:solidFill>
                <a:effectLst>
                  <a:outerShdw blurRad="38100" dist="38100" dir="2700000" algn="tl">
                    <a:srgbClr val="000000"/>
                  </a:outerShdw>
                </a:effectLst>
              </a:rPr>
              <a:t> </a:t>
            </a:r>
            <a:r>
              <a:rPr lang="en-US" sz="2800" b="1" u="sng" dirty="0">
                <a:solidFill>
                  <a:srgbClr val="FFFF66"/>
                </a:solidFill>
                <a:effectLst>
                  <a:outerShdw blurRad="38100" dist="38100" dir="2700000" algn="tl">
                    <a:srgbClr val="000000"/>
                  </a:outerShdw>
                </a:effectLst>
              </a:rPr>
              <a:t>Weak Image Too Many Young People See</a:t>
            </a:r>
          </a:p>
          <a:p>
            <a:pPr defTabSz="396875">
              <a:lnSpc>
                <a:spcPct val="130000"/>
              </a:lnSpc>
            </a:pPr>
            <a:r>
              <a:rPr lang="en-US" sz="2800" dirty="0" smtClean="0">
                <a:solidFill>
                  <a:srgbClr val="FFFFFF"/>
                </a:solidFill>
                <a:effectLst>
                  <a:outerShdw blurRad="38100" dist="38100" dir="2700000" algn="tl">
                    <a:srgbClr val="000000"/>
                  </a:outerShdw>
                </a:effectLst>
              </a:rPr>
              <a:t>C. </a:t>
            </a:r>
            <a:r>
              <a:rPr lang="en-US" sz="2800" b="1" u="sng" dirty="0" smtClean="0">
                <a:solidFill>
                  <a:srgbClr val="FFFF66"/>
                </a:solidFill>
                <a:effectLst>
                  <a:outerShdw blurRad="38100" dist="38100" dir="2700000" algn="tl">
                    <a:srgbClr val="000000"/>
                  </a:outerShdw>
                </a:effectLst>
              </a:rPr>
              <a:t>Not Giving What Is Needed To Benefit </a:t>
            </a:r>
            <a:br>
              <a:rPr lang="en-US" sz="2800" b="1" u="sng" dirty="0" smtClean="0">
                <a:solidFill>
                  <a:srgbClr val="FFFF66"/>
                </a:solidFill>
                <a:effectLst>
                  <a:outerShdw blurRad="38100" dist="38100" dir="2700000" algn="tl">
                    <a:srgbClr val="000000"/>
                  </a:outerShdw>
                </a:effectLst>
              </a:rPr>
            </a:br>
            <a:r>
              <a:rPr lang="en-US" sz="2800" b="1" dirty="0" smtClean="0">
                <a:solidFill>
                  <a:srgbClr val="FFFF66"/>
                </a:solidFill>
                <a:effectLst>
                  <a:outerShdw blurRad="38100" dist="38100" dir="2700000" algn="tl">
                    <a:srgbClr val="000000"/>
                  </a:outerShdw>
                </a:effectLst>
              </a:rPr>
              <a:t>    </a:t>
            </a:r>
            <a:r>
              <a:rPr lang="en-US" sz="2800" b="1" u="sng" dirty="0" smtClean="0">
                <a:solidFill>
                  <a:srgbClr val="FFFF66"/>
                </a:solidFill>
                <a:effectLst>
                  <a:outerShdw blurRad="38100" dist="38100" dir="2700000" algn="tl">
                    <a:srgbClr val="000000"/>
                  </a:outerShdw>
                </a:effectLst>
              </a:rPr>
              <a:t>The Youth</a:t>
            </a:r>
          </a:p>
        </p:txBody>
      </p:sp>
    </p:spTree>
    <p:extLst>
      <p:ext uri="{BB962C8B-B14F-4D97-AF65-F5344CB8AC3E}">
        <p14:creationId xmlns:p14="http://schemas.microsoft.com/office/powerpoint/2010/main" val="813731324"/>
      </p:ext>
    </p:extLst>
  </p:cSld>
  <p:clrMapOvr>
    <a:masterClrMapping/>
  </p:clrMapOvr>
  <p:transition spd="med">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89087"/>
            <a:ext cx="8305800" cy="507831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dirty="0" smtClean="0"/>
              <a:t>9  BETH. </a:t>
            </a:r>
            <a:r>
              <a:rPr lang="en-US" sz="3600" b="1" dirty="0" smtClean="0">
                <a:solidFill>
                  <a:srgbClr val="FFFF66"/>
                </a:solidFill>
              </a:rPr>
              <a:t>How </a:t>
            </a:r>
            <a:r>
              <a:rPr lang="en-US" sz="3600" b="1" dirty="0">
                <a:solidFill>
                  <a:srgbClr val="FFFF66"/>
                </a:solidFill>
              </a:rPr>
              <a:t>can a young man cleanse his way? </a:t>
            </a:r>
            <a:r>
              <a:rPr lang="en-US" sz="3600" dirty="0"/>
              <a:t>By taking heed according to Your word.</a:t>
            </a:r>
          </a:p>
          <a:p>
            <a:r>
              <a:rPr lang="en-US" sz="3600" dirty="0" smtClean="0"/>
              <a:t>10  </a:t>
            </a:r>
            <a:r>
              <a:rPr lang="en-US" sz="3600" dirty="0"/>
              <a:t>With my whole heart I have sought You; Oh, let me not wander from Your commandments!</a:t>
            </a:r>
          </a:p>
          <a:p>
            <a:r>
              <a:rPr lang="en-US" sz="3600" dirty="0" smtClean="0"/>
              <a:t>11  Your </a:t>
            </a:r>
            <a:r>
              <a:rPr lang="en-US" sz="3600" dirty="0"/>
              <a:t>word I have hidden in my heart, That I might not sin against You</a:t>
            </a:r>
            <a:r>
              <a:rPr lang="en-US" sz="3600" dirty="0" smtClean="0"/>
              <a:t>!</a:t>
            </a:r>
          </a:p>
          <a:p>
            <a:pPr algn="r"/>
            <a:r>
              <a:rPr lang="en-US" sz="3600" b="1" dirty="0" smtClean="0"/>
              <a:t>Psalm 119:9-11</a:t>
            </a:r>
            <a:endParaRPr lang="en-US" sz="3600" b="1" dirty="0"/>
          </a:p>
        </p:txBody>
      </p:sp>
    </p:spTree>
    <p:extLst>
      <p:ext uri="{BB962C8B-B14F-4D97-AF65-F5344CB8AC3E}">
        <p14:creationId xmlns:p14="http://schemas.microsoft.com/office/powerpoint/2010/main" val="1532494759"/>
      </p:ext>
    </p:extLst>
  </p:cSld>
  <p:clrMapOvr>
    <a:masterClrMapping/>
  </p:clrMapOvr>
  <mc:AlternateContent xmlns:mc="http://schemas.openxmlformats.org/markup-compatibility/2006">
    <mc:Choice xmlns:p14="http://schemas.microsoft.com/office/powerpoint/2010/main" Requires="p14">
      <p:transition spd="slow" p14:dur="1500">
        <p:wedge/>
      </p:transition>
    </mc:Choice>
    <mc:Fallback>
      <p:transition spd="slow">
        <p:wedg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609600" y="533400"/>
            <a:ext cx="8153400" cy="11763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chemeClr val="bg2"/>
                </a:solidFill>
                <a:effectLst>
                  <a:outerShdw dist="45791" dir="2021404" algn="ctr" rotWithShape="0">
                    <a:srgbClr val="B2B2B2">
                      <a:alpha val="80000"/>
                    </a:srgbClr>
                  </a:outerShdw>
                </a:effectLst>
                <a:latin typeface="Times New Roman"/>
                <a:cs typeface="Times New Roman"/>
              </a:rPr>
              <a:t>Why Are We Losing Our Young People</a:t>
            </a:r>
          </a:p>
        </p:txBody>
      </p:sp>
      <p:sp>
        <p:nvSpPr>
          <p:cNvPr id="30723" name="AutoShape 3"/>
          <p:cNvSpPr>
            <a:spLocks noChangeArrowheads="1"/>
          </p:cNvSpPr>
          <p:nvPr/>
        </p:nvSpPr>
        <p:spPr bwMode="auto">
          <a:xfrm>
            <a:off x="609600" y="2209800"/>
            <a:ext cx="7924800" cy="533400"/>
          </a:xfrm>
          <a:prstGeom prst="roundRect">
            <a:avLst>
              <a:gd name="adj" fmla="val 50000"/>
            </a:avLst>
          </a:prstGeom>
          <a:solidFill>
            <a:schemeClr val="accent3"/>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 Bad Influence – of their Friends</a:t>
            </a:r>
          </a:p>
        </p:txBody>
      </p:sp>
      <p:sp>
        <p:nvSpPr>
          <p:cNvPr id="30724" name="AutoShape 4"/>
          <p:cNvSpPr>
            <a:spLocks noChangeArrowheads="1"/>
          </p:cNvSpPr>
          <p:nvPr/>
        </p:nvSpPr>
        <p:spPr bwMode="auto">
          <a:xfrm>
            <a:off x="609600" y="2971800"/>
            <a:ext cx="7924800" cy="533400"/>
          </a:xfrm>
          <a:prstGeom prst="roundRect">
            <a:avLst>
              <a:gd name="adj" fmla="val 50000"/>
            </a:avLst>
          </a:prstGeom>
          <a:solidFill>
            <a:schemeClr val="accent3"/>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 Poor Example – of their Parents</a:t>
            </a:r>
          </a:p>
        </p:txBody>
      </p:sp>
      <p:sp>
        <p:nvSpPr>
          <p:cNvPr id="30725" name="AutoShape 5"/>
          <p:cNvSpPr>
            <a:spLocks noChangeArrowheads="1"/>
          </p:cNvSpPr>
          <p:nvPr/>
        </p:nvSpPr>
        <p:spPr bwMode="auto">
          <a:xfrm>
            <a:off x="609600" y="3733800"/>
            <a:ext cx="7924800" cy="533400"/>
          </a:xfrm>
          <a:prstGeom prst="roundRect">
            <a:avLst>
              <a:gd name="adj" fmla="val 50000"/>
            </a:avLst>
          </a:prstGeom>
          <a:solidFill>
            <a:schemeClr val="accent3"/>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III. Weak Image – of the Church</a:t>
            </a:r>
          </a:p>
        </p:txBody>
      </p:sp>
      <p:sp>
        <p:nvSpPr>
          <p:cNvPr id="30726" name="AutoShape 6"/>
          <p:cNvSpPr>
            <a:spLocks noChangeArrowheads="1"/>
          </p:cNvSpPr>
          <p:nvPr/>
        </p:nvSpPr>
        <p:spPr bwMode="auto">
          <a:xfrm>
            <a:off x="609600" y="48768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IV. Lax Standards – at Home</a:t>
            </a:r>
          </a:p>
        </p:txBody>
      </p:sp>
      <p:sp>
        <p:nvSpPr>
          <p:cNvPr id="3" name="Rectangle 2"/>
          <p:cNvSpPr/>
          <p:nvPr/>
        </p:nvSpPr>
        <p:spPr>
          <a:xfrm>
            <a:off x="838200" y="4248150"/>
            <a:ext cx="1978427" cy="707886"/>
          </a:xfrm>
          <a:prstGeom prst="rect">
            <a:avLst/>
          </a:prstGeom>
        </p:spPr>
        <p:txBody>
          <a:bodyPr wrap="none">
            <a:spAutoFit/>
          </a:bodyPr>
          <a:lstStyle/>
          <a:p>
            <a:r>
              <a:rPr lang="en-US" sz="4000" b="1" dirty="0">
                <a:solidFill>
                  <a:srgbClr val="FFC000"/>
                </a:solidFill>
                <a:latin typeface="Arabic Typesetting" pitchFamily="66" charset="-78"/>
                <a:cs typeface="Arabic Typesetting" pitchFamily="66" charset="-78"/>
              </a:rPr>
              <a:t>Next Lesson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afterEffect">
                                  <p:stCondLst>
                                    <p:cond delay="0"/>
                                  </p:stCondLst>
                                  <p:childTnLst>
                                    <p:animClr clrSpc="hsl" dir="cw">
                                      <p:cBhvr override="childStyle">
                                        <p:cTn id="6" dur="500" fill="hold"/>
                                        <p:tgtEl>
                                          <p:spTgt spid="30726"/>
                                        </p:tgtEl>
                                        <p:attrNameLst>
                                          <p:attrName>style.color</p:attrName>
                                        </p:attrNameLst>
                                      </p:cBhvr>
                                      <p:by>
                                        <p:hsl h="7200000" s="0" l="0"/>
                                      </p:by>
                                    </p:animClr>
                                    <p:animClr clrSpc="hsl" dir="cw">
                                      <p:cBhvr>
                                        <p:cTn id="7" dur="500" fill="hold"/>
                                        <p:tgtEl>
                                          <p:spTgt spid="30726"/>
                                        </p:tgtEl>
                                        <p:attrNameLst>
                                          <p:attrName>fillcolor</p:attrName>
                                        </p:attrNameLst>
                                      </p:cBhvr>
                                      <p:by>
                                        <p:hsl h="7200000" s="0" l="0"/>
                                      </p:by>
                                    </p:animClr>
                                    <p:animClr clrSpc="hsl" dir="cw">
                                      <p:cBhvr>
                                        <p:cTn id="8" dur="500" fill="hold"/>
                                        <p:tgtEl>
                                          <p:spTgt spid="30726"/>
                                        </p:tgtEl>
                                        <p:attrNameLst>
                                          <p:attrName>stroke.color</p:attrName>
                                        </p:attrNameLst>
                                      </p:cBhvr>
                                      <p:by>
                                        <p:hsl h="7200000" s="0" l="0"/>
                                      </p:by>
                                    </p:animClr>
                                    <p:set>
                                      <p:cBhvr>
                                        <p:cTn id="9" dur="500" fill="hold"/>
                                        <p:tgtEl>
                                          <p:spTgt spid="307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theme/theme1.xml><?xml version="1.0" encoding="utf-8"?>
<a:theme xmlns:a="http://schemas.openxmlformats.org/drawingml/2006/main" name="Textured">
  <a:themeElements>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1870</TotalTime>
  <Words>1668</Words>
  <Application>Microsoft Office PowerPoint</Application>
  <PresentationFormat>On-screen Show (4:3)</PresentationFormat>
  <Paragraphs>122</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Tahoma</vt:lpstr>
      <vt:lpstr>Arabic Typesetting</vt:lpstr>
      <vt:lpstr>Gill Sans Ultra Bold</vt:lpstr>
      <vt:lpstr>Berlin Sans FB Demi</vt:lpstr>
      <vt:lpstr>Wingdings</vt:lpstr>
      <vt:lpstr>Calibri</vt:lpstr>
      <vt:lpstr>Aharoni</vt:lpstr>
      <vt:lpstr>Times New Roman</vt:lpstr>
      <vt:lpstr>Textured</vt:lpstr>
      <vt:lpstr>Why Do Some Young People Leave The Lord?</vt:lpstr>
      <vt:lpstr>PowerPoint Presentation</vt:lpstr>
      <vt:lpstr>PowerPoint Presentation</vt:lpstr>
      <vt:lpstr>PowerPoint Presentation</vt:lpstr>
      <vt:lpstr>PowerPoint Presentation</vt:lpstr>
      <vt:lpstr>What Is Missing in the “Wishy-Washy Gospel”</vt:lpstr>
      <vt:lpstr>PowerPoint Presentation</vt:lpstr>
      <vt:lpstr>PowerPoint Presentation</vt:lpstr>
      <vt:lpstr>PowerPoint Presentation</vt:lpstr>
    </vt:vector>
  </TitlesOfParts>
  <Company>El Bethel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Steven J. Wallace</cp:lastModifiedBy>
  <cp:revision>123</cp:revision>
  <dcterms:created xsi:type="dcterms:W3CDTF">2004-01-21T19:41:35Z</dcterms:created>
  <dcterms:modified xsi:type="dcterms:W3CDTF">2013-05-31T22:29:23Z</dcterms:modified>
</cp:coreProperties>
</file>